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4" r:id="rId2"/>
    <p:sldId id="257" r:id="rId3"/>
    <p:sldId id="258" r:id="rId4"/>
    <p:sldId id="325" r:id="rId5"/>
    <p:sldId id="334" r:id="rId6"/>
    <p:sldId id="335" r:id="rId7"/>
    <p:sldId id="336" r:id="rId8"/>
    <p:sldId id="337" r:id="rId9"/>
    <p:sldId id="338" r:id="rId10"/>
    <p:sldId id="339" r:id="rId11"/>
    <p:sldId id="340" r:id="rId12"/>
    <p:sldId id="341" r:id="rId13"/>
    <p:sldId id="343" r:id="rId14"/>
    <p:sldId id="342" r:id="rId15"/>
    <p:sldId id="345" r:id="rId16"/>
    <p:sldId id="344" r:id="rId17"/>
    <p:sldId id="347" r:id="rId18"/>
    <p:sldId id="294" r:id="rId19"/>
    <p:sldId id="329" r:id="rId20"/>
    <p:sldId id="348" r:id="rId21"/>
    <p:sldId id="321" r:id="rId22"/>
  </p:sldIdLst>
  <p:sldSz cx="9144000" cy="5145088"/>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60"/>
  </p:normalViewPr>
  <p:slideViewPr>
    <p:cSldViewPr>
      <p:cViewPr varScale="1">
        <p:scale>
          <a:sx n="142" d="100"/>
          <a:sy n="142" d="100"/>
        </p:scale>
        <p:origin x="138" y="126"/>
      </p:cViewPr>
      <p:guideLst>
        <p:guide orient="horz" pos="1621"/>
        <p:guide pos="2880"/>
      </p:guideLst>
    </p:cSldViewPr>
  </p:slideViewPr>
  <p:notesTextViewPr>
    <p:cViewPr>
      <p:scale>
        <a:sx n="100" d="100"/>
        <a:sy n="100" d="100"/>
      </p:scale>
      <p:origin x="0" y="0"/>
    </p:cViewPr>
  </p:notesTextViewPr>
  <p:sorterViewPr>
    <p:cViewPr>
      <p:scale>
        <a:sx n="186" d="100"/>
        <a:sy n="186"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gif>
</file>

<file path=ppt/media/image11.gif>
</file>

<file path=ppt/media/image12.gif>
</file>

<file path=ppt/media/image13.jpe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anose="020B0503020204020204" pitchFamily="34" charset="-122"/>
              </a:defRPr>
            </a:lvl1pPr>
          </a:lstStyle>
          <a:p>
            <a:fld id="{7A14F398-E279-4563-97D7-CD45B0F01439}" type="datetimeFigureOut">
              <a:rPr lang="zh-CN" altLang="en-US" smtClean="0"/>
              <a:pPr/>
              <a:t>2020/8/3</a:t>
            </a:fld>
            <a:endParaRPr lang="zh-CN" altLang="en-US" dirty="0"/>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6F30D575-0996-4A75-BB26-7F3A64A10107}" type="slidenum">
              <a:rPr lang="zh-CN" altLang="en-US" smtClean="0"/>
              <a:pPr/>
              <a:t>‹#›</a:t>
            </a:fld>
            <a:endParaRPr lang="zh-CN" altLang="en-US" dirty="0"/>
          </a:p>
        </p:txBody>
      </p:sp>
    </p:spTree>
    <p:extLst>
      <p:ext uri="{BB962C8B-B14F-4D97-AF65-F5344CB8AC3E}">
        <p14:creationId xmlns:p14="http://schemas.microsoft.com/office/powerpoint/2010/main" val="21507552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1</a:t>
            </a:fld>
            <a:endParaRPr lang="zh-CN" altLang="en-US"/>
          </a:p>
        </p:txBody>
      </p:sp>
    </p:spTree>
    <p:extLst>
      <p:ext uri="{BB962C8B-B14F-4D97-AF65-F5344CB8AC3E}">
        <p14:creationId xmlns:p14="http://schemas.microsoft.com/office/powerpoint/2010/main" val="1022288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10</a:t>
            </a:fld>
            <a:endParaRPr lang="zh-CN" altLang="en-US"/>
          </a:p>
        </p:txBody>
      </p:sp>
    </p:spTree>
    <p:extLst>
      <p:ext uri="{BB962C8B-B14F-4D97-AF65-F5344CB8AC3E}">
        <p14:creationId xmlns:p14="http://schemas.microsoft.com/office/powerpoint/2010/main" val="3504583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11</a:t>
            </a:fld>
            <a:endParaRPr lang="zh-CN" altLang="en-US"/>
          </a:p>
        </p:txBody>
      </p:sp>
    </p:spTree>
    <p:extLst>
      <p:ext uri="{BB962C8B-B14F-4D97-AF65-F5344CB8AC3E}">
        <p14:creationId xmlns:p14="http://schemas.microsoft.com/office/powerpoint/2010/main" val="1902721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12</a:t>
            </a:fld>
            <a:endParaRPr lang="zh-CN" altLang="en-US"/>
          </a:p>
        </p:txBody>
      </p:sp>
    </p:spTree>
    <p:extLst>
      <p:ext uri="{BB962C8B-B14F-4D97-AF65-F5344CB8AC3E}">
        <p14:creationId xmlns:p14="http://schemas.microsoft.com/office/powerpoint/2010/main" val="306361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13</a:t>
            </a:fld>
            <a:endParaRPr lang="zh-CN" altLang="en-US"/>
          </a:p>
        </p:txBody>
      </p:sp>
    </p:spTree>
    <p:extLst>
      <p:ext uri="{BB962C8B-B14F-4D97-AF65-F5344CB8AC3E}">
        <p14:creationId xmlns:p14="http://schemas.microsoft.com/office/powerpoint/2010/main" val="21385975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14</a:t>
            </a:fld>
            <a:endParaRPr lang="zh-CN" altLang="en-US"/>
          </a:p>
        </p:txBody>
      </p:sp>
    </p:spTree>
    <p:extLst>
      <p:ext uri="{BB962C8B-B14F-4D97-AF65-F5344CB8AC3E}">
        <p14:creationId xmlns:p14="http://schemas.microsoft.com/office/powerpoint/2010/main" val="4256292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15</a:t>
            </a:fld>
            <a:endParaRPr lang="zh-CN" altLang="en-US"/>
          </a:p>
        </p:txBody>
      </p:sp>
    </p:spTree>
    <p:extLst>
      <p:ext uri="{BB962C8B-B14F-4D97-AF65-F5344CB8AC3E}">
        <p14:creationId xmlns:p14="http://schemas.microsoft.com/office/powerpoint/2010/main" val="1195461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16</a:t>
            </a:fld>
            <a:endParaRPr lang="zh-CN" altLang="en-US"/>
          </a:p>
        </p:txBody>
      </p:sp>
    </p:spTree>
    <p:extLst>
      <p:ext uri="{BB962C8B-B14F-4D97-AF65-F5344CB8AC3E}">
        <p14:creationId xmlns:p14="http://schemas.microsoft.com/office/powerpoint/2010/main" val="9283267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17</a:t>
            </a:fld>
            <a:endParaRPr lang="zh-CN" altLang="en-US"/>
          </a:p>
        </p:txBody>
      </p:sp>
    </p:spTree>
    <p:extLst>
      <p:ext uri="{BB962C8B-B14F-4D97-AF65-F5344CB8AC3E}">
        <p14:creationId xmlns:p14="http://schemas.microsoft.com/office/powerpoint/2010/main" val="4462573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432CAF-49F6-421F-9490-E47DD0DF80AB}" type="slidenum">
              <a:rPr lang="zh-CN" altLang="en-US" smtClean="0"/>
              <a:pPr/>
              <a:t>18</a:t>
            </a:fld>
            <a:endParaRPr lang="zh-CN" altLang="en-US"/>
          </a:p>
        </p:txBody>
      </p:sp>
    </p:spTree>
    <p:extLst>
      <p:ext uri="{BB962C8B-B14F-4D97-AF65-F5344CB8AC3E}">
        <p14:creationId xmlns:p14="http://schemas.microsoft.com/office/powerpoint/2010/main" val="23788856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11B8331-9DF8-4033-A17B-945CD7D8D027}"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2764921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CFD833F6-39CB-47A6-A5EC-FEA82D01737A}" type="slidenum">
              <a:rPr lang="zh-CN" altLang="en-US" smtClean="0"/>
              <a:pPr/>
              <a:t>2</a:t>
            </a:fld>
            <a:endParaRPr lang="zh-CN" altLang="en-US"/>
          </a:p>
        </p:txBody>
      </p:sp>
    </p:spTree>
    <p:extLst>
      <p:ext uri="{BB962C8B-B14F-4D97-AF65-F5344CB8AC3E}">
        <p14:creationId xmlns:p14="http://schemas.microsoft.com/office/powerpoint/2010/main" val="2443240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20</a:t>
            </a:fld>
            <a:endParaRPr lang="zh-CN" altLang="en-US"/>
          </a:p>
        </p:txBody>
      </p:sp>
    </p:spTree>
    <p:extLst>
      <p:ext uri="{BB962C8B-B14F-4D97-AF65-F5344CB8AC3E}">
        <p14:creationId xmlns:p14="http://schemas.microsoft.com/office/powerpoint/2010/main" val="18650602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21</a:t>
            </a:fld>
            <a:endParaRPr lang="zh-CN" altLang="en-US"/>
          </a:p>
        </p:txBody>
      </p:sp>
    </p:spTree>
    <p:extLst>
      <p:ext uri="{BB962C8B-B14F-4D97-AF65-F5344CB8AC3E}">
        <p14:creationId xmlns:p14="http://schemas.microsoft.com/office/powerpoint/2010/main" val="583430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3</a:t>
            </a:fld>
            <a:endParaRPr lang="zh-CN" altLang="en-US"/>
          </a:p>
        </p:txBody>
      </p:sp>
    </p:spTree>
    <p:extLst>
      <p:ext uri="{BB962C8B-B14F-4D97-AF65-F5344CB8AC3E}">
        <p14:creationId xmlns:p14="http://schemas.microsoft.com/office/powerpoint/2010/main" val="4121353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4</a:t>
            </a:fld>
            <a:endParaRPr lang="zh-CN" altLang="en-US"/>
          </a:p>
        </p:txBody>
      </p:sp>
    </p:spTree>
    <p:extLst>
      <p:ext uri="{BB962C8B-B14F-4D97-AF65-F5344CB8AC3E}">
        <p14:creationId xmlns:p14="http://schemas.microsoft.com/office/powerpoint/2010/main" val="2981894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5</a:t>
            </a:fld>
            <a:endParaRPr lang="zh-CN" altLang="en-US"/>
          </a:p>
        </p:txBody>
      </p:sp>
    </p:spTree>
    <p:extLst>
      <p:ext uri="{BB962C8B-B14F-4D97-AF65-F5344CB8AC3E}">
        <p14:creationId xmlns:p14="http://schemas.microsoft.com/office/powerpoint/2010/main" val="4085139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6</a:t>
            </a:fld>
            <a:endParaRPr lang="zh-CN" altLang="en-US"/>
          </a:p>
        </p:txBody>
      </p:sp>
    </p:spTree>
    <p:extLst>
      <p:ext uri="{BB962C8B-B14F-4D97-AF65-F5344CB8AC3E}">
        <p14:creationId xmlns:p14="http://schemas.microsoft.com/office/powerpoint/2010/main" val="3715529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7</a:t>
            </a:fld>
            <a:endParaRPr lang="zh-CN" altLang="en-US"/>
          </a:p>
        </p:txBody>
      </p:sp>
    </p:spTree>
    <p:extLst>
      <p:ext uri="{BB962C8B-B14F-4D97-AF65-F5344CB8AC3E}">
        <p14:creationId xmlns:p14="http://schemas.microsoft.com/office/powerpoint/2010/main" val="2308409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30D575-0996-4A75-BB26-7F3A64A10107}" type="slidenum">
              <a:rPr lang="zh-CN" altLang="en-US" smtClean="0"/>
              <a:pPr/>
              <a:t>8</a:t>
            </a:fld>
            <a:endParaRPr lang="zh-CN" altLang="en-US"/>
          </a:p>
        </p:txBody>
      </p:sp>
    </p:spTree>
    <p:extLst>
      <p:ext uri="{BB962C8B-B14F-4D97-AF65-F5344CB8AC3E}">
        <p14:creationId xmlns:p14="http://schemas.microsoft.com/office/powerpoint/2010/main" val="3267659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6B569D-5846-405D-B3A8-120868F6DA68}" type="slidenum">
              <a:rPr lang="zh-CN" altLang="en-US" smtClean="0"/>
              <a:pPr/>
              <a:t>9</a:t>
            </a:fld>
            <a:endParaRPr lang="zh-CN" altLang="en-US"/>
          </a:p>
        </p:txBody>
      </p:sp>
    </p:spTree>
    <p:extLst>
      <p:ext uri="{BB962C8B-B14F-4D97-AF65-F5344CB8AC3E}">
        <p14:creationId xmlns:p14="http://schemas.microsoft.com/office/powerpoint/2010/main" val="2126949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313"/>
            <a:ext cx="7772400" cy="1102859"/>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1371600" y="2915550"/>
            <a:ext cx="6400800" cy="131485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B5FDB555-FB17-4F63-BD27-1B654BE1C1F4}"/>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9" name="矩形 8">
            <a:extLst>
              <a:ext uri="{FF2B5EF4-FFF2-40B4-BE49-F238E27FC236}">
                <a16:creationId xmlns:a16="http://schemas.microsoft.com/office/drawing/2014/main" id="{239E59B0-ABC7-4279-AEC4-3269AD786C83}"/>
              </a:ext>
            </a:extLst>
          </p:cNvPr>
          <p:cNvSpPr/>
          <p:nvPr userDrawn="1"/>
        </p:nvSpPr>
        <p:spPr>
          <a:xfrm>
            <a:off x="323528" y="268288"/>
            <a:ext cx="8568952" cy="4644516"/>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 name="日期占位符 1"/>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
        <p:nvSpPr>
          <p:cNvPr id="5" name="矩形 4"/>
          <p:cNvSpPr/>
          <p:nvPr userDrawn="1"/>
        </p:nvSpPr>
        <p:spPr>
          <a:xfrm>
            <a:off x="251520" y="232284"/>
            <a:ext cx="144049" cy="5040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ea typeface="微软雅黑" panose="020B0503020204020204" pitchFamily="34" charset="-122"/>
              <a:cs typeface="+mn-ea"/>
              <a:sym typeface="+mn-lt"/>
            </a:endParaRPr>
          </a:p>
        </p:txBody>
      </p:sp>
    </p:spTree>
  </p:cSld>
  <p:clrMapOvr>
    <a:masterClrMapping/>
  </p:clrMapOvr>
  <p:transition spd="slow" advClick="0" advTm="300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851"/>
            <a:ext cx="3008313" cy="871807"/>
          </a:xfrm>
          <a:prstGeom prst="rect">
            <a:avLst/>
          </a:prstGeom>
        </p:spPr>
        <p:txBody>
          <a:bodyPr anchor="b"/>
          <a:lstStyle>
            <a:lvl1pPr algn="l">
              <a:defRPr sz="2000" b="1">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idx="1"/>
          </p:nvPr>
        </p:nvSpPr>
        <p:spPr>
          <a:xfrm>
            <a:off x="3575050" y="204851"/>
            <a:ext cx="5111750" cy="439119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658"/>
            <a:ext cx="3008313" cy="351938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1561"/>
            <a:ext cx="5486400" cy="425185"/>
          </a:xfrm>
          <a:prstGeom prst="rect">
            <a:avLst/>
          </a:prstGeom>
        </p:spPr>
        <p:txBody>
          <a:bodyPr anchor="b"/>
          <a:lstStyle>
            <a:lvl1pPr algn="l">
              <a:defRPr sz="2000" b="1">
                <a:ea typeface="微软雅黑" panose="020B0503020204020204" pitchFamily="34" charset="-122"/>
              </a:defRPr>
            </a:lvl1pPr>
          </a:lstStyle>
          <a:p>
            <a:r>
              <a:rPr lang="zh-CN" altLang="en-US" dirty="0"/>
              <a:t>单击此处编辑母版标题样式</a:t>
            </a:r>
          </a:p>
        </p:txBody>
      </p:sp>
      <p:sp>
        <p:nvSpPr>
          <p:cNvPr id="3" name="图片占位符 2"/>
          <p:cNvSpPr>
            <a:spLocks noGrp="1"/>
          </p:cNvSpPr>
          <p:nvPr>
            <p:ph type="pic" idx="1"/>
          </p:nvPr>
        </p:nvSpPr>
        <p:spPr>
          <a:xfrm>
            <a:off x="1792288" y="459723"/>
            <a:ext cx="5486400" cy="30870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6746"/>
            <a:ext cx="5486400" cy="6038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042"/>
            <a:ext cx="8229600" cy="857515"/>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829"/>
            <a:ext cx="2057400" cy="3293095"/>
          </a:xfrm>
          <a:prstGeom prst="rect">
            <a:avLst/>
          </a:prstGeom>
        </p:spPr>
        <p:txBody>
          <a:bodyPr vert="eaVert"/>
          <a:lstStyle>
            <a:lvl1pPr>
              <a:defRPr>
                <a:ea typeface="微软雅黑" panose="020B0503020204020204" pitchFamily="34" charset="-122"/>
              </a:defRPr>
            </a:lvl1pPr>
          </a:lstStyle>
          <a:p>
            <a:r>
              <a:rPr lang="zh-CN" altLang="en-US" dirty="0"/>
              <a:t>单击此处编辑母版标题样式</a:t>
            </a:r>
          </a:p>
        </p:txBody>
      </p:sp>
      <p:sp>
        <p:nvSpPr>
          <p:cNvPr id="3" name="竖排文字占位符 2"/>
          <p:cNvSpPr>
            <a:spLocks noGrp="1"/>
          </p:cNvSpPr>
          <p:nvPr>
            <p:ph type="body" orient="vert" idx="1"/>
          </p:nvPr>
        </p:nvSpPr>
        <p:spPr>
          <a:xfrm>
            <a:off x="457200" y="154829"/>
            <a:ext cx="6019800" cy="329309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841878"/>
      </p:ext>
    </p:extLst>
  </p:cSld>
  <p:clrMapOvr>
    <a:masterClrMapping/>
  </p:clrMapOvr>
  <p:transition spd="slow" advClick="0" advTm="3000">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841878"/>
      </p:ext>
    </p:extLst>
  </p:cSld>
  <p:clrMapOvr>
    <a:masterClrMapping/>
  </p:clrMapOvr>
  <p:transition spd="slow" advClick="0" advTm="3000">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841878"/>
      </p:ext>
    </p:extLst>
  </p:cSld>
  <p:clrMapOvr>
    <a:masterClrMapping/>
  </p:clrMapOvr>
  <p:transition spd="slow" advClick="0" advTm="3000">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841878"/>
      </p:ext>
    </p:extLst>
  </p:cSld>
  <p:clrMapOvr>
    <a:masterClrMapping/>
  </p:clrMapOvr>
  <p:transition spd="slow" advClick="0" advTm="3000">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841878"/>
      </p:ext>
    </p:extLst>
  </p:cSld>
  <p:clrMapOvr>
    <a:masterClrMapping/>
  </p:clrMapOvr>
  <p:transition spd="slow" advClick="0" advTm="300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042"/>
            <a:ext cx="8229600" cy="857515"/>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仅标题">
    <p:spTree>
      <p:nvGrpSpPr>
        <p:cNvPr id="1" name=""/>
        <p:cNvGrpSpPr/>
        <p:nvPr/>
      </p:nvGrpSpPr>
      <p:grpSpPr>
        <a:xfrm>
          <a:off x="0" y="0"/>
          <a:ext cx="0" cy="0"/>
          <a:chOff x="0" y="0"/>
          <a:chExt cx="0" cy="0"/>
        </a:xfrm>
      </p:grpSpPr>
      <p:sp>
        <p:nvSpPr>
          <p:cNvPr id="2" name="矩形 1"/>
          <p:cNvSpPr/>
          <p:nvPr userDrawn="1"/>
        </p:nvSpPr>
        <p:spPr>
          <a:xfrm>
            <a:off x="-2925" y="0"/>
            <a:ext cx="9146672" cy="5145088"/>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dirty="0">
              <a:ea typeface="微软雅黑" panose="020B0503020204020204" pitchFamily="34" charset="-122"/>
            </a:endParaRPr>
          </a:p>
        </p:txBody>
      </p:sp>
    </p:spTree>
    <p:extLst>
      <p:ext uri="{BB962C8B-B14F-4D97-AF65-F5344CB8AC3E}">
        <p14:creationId xmlns:p14="http://schemas.microsoft.com/office/powerpoint/2010/main" val="3235391109"/>
      </p:ext>
    </p:extLst>
  </p:cSld>
  <p:clrMapOvr>
    <a:masterClrMapping/>
  </p:clrMapOvr>
  <p:transition spd="slow" advClick="0" advTm="300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6196"/>
            <a:ext cx="7772400" cy="1021872"/>
          </a:xfrm>
          <a:prstGeom prst="rect">
            <a:avLst/>
          </a:prstGeom>
        </p:spPr>
        <p:txBody>
          <a:bodyPr anchor="t"/>
          <a:lstStyle>
            <a:lvl1pPr algn="l">
              <a:defRPr sz="4000" b="1" cap="all">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p:nvPr>
        </p:nvSpPr>
        <p:spPr>
          <a:xfrm>
            <a:off x="722313" y="2180708"/>
            <a:ext cx="7772400" cy="112548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042"/>
            <a:ext cx="8229600" cy="857515"/>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sz="half" idx="1"/>
          </p:nvPr>
        </p:nvSpPr>
        <p:spPr>
          <a:xfrm>
            <a:off x="457200" y="900391"/>
            <a:ext cx="4038600" cy="25475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391"/>
            <a:ext cx="4038600" cy="254753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042"/>
            <a:ext cx="8229600" cy="857515"/>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p:nvPr>
        </p:nvSpPr>
        <p:spPr>
          <a:xfrm>
            <a:off x="457200" y="1151690"/>
            <a:ext cx="4040188"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660"/>
            <a:ext cx="4040188"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690"/>
            <a:ext cx="4041775" cy="47997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660"/>
            <a:ext cx="4041775" cy="296438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7F5BB56-9B96-4394-98D1-089DE868BDAA}" type="slidenum">
              <a:rPr lang="zh-CN" altLang="en-US" smtClean="0"/>
              <a:pPr/>
              <a:t>‹#›</a:t>
            </a:fld>
            <a:endParaRPr lang="zh-CN" altLang="en-US"/>
          </a:p>
        </p:txBody>
      </p:sp>
      <p:sp>
        <p:nvSpPr>
          <p:cNvPr id="11" name="矩形 10"/>
          <p:cNvSpPr/>
          <p:nvPr userDrawn="1"/>
        </p:nvSpPr>
        <p:spPr>
          <a:xfrm>
            <a:off x="6768244" y="4192724"/>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精美</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课件：</a:t>
            </a:r>
            <a:r>
              <a:rPr kumimoji="0" lang="en-US" altLang="zh-CN" sz="100" b="0" i="0" u="none" strike="noStrike" kern="0" cap="none" spc="0" normalizeH="0" baseline="0" noProof="0" dirty="0">
                <a:ln>
                  <a:noFill/>
                </a:ln>
                <a:solidFill>
                  <a:prstClr val="white"/>
                </a:solidFill>
                <a:effectLst/>
                <a:uLnTx/>
                <a:uFillTx/>
              </a:rPr>
              <a:t>www.1ppt.com/kejian/             </a:t>
            </a: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工作总结</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www.1ppt.com/xiazai/zongjie/ </a:t>
            </a:r>
            <a:r>
              <a:rPr kumimoji="0" lang="zh-CN" altLang="en-US" sz="100" b="0" i="0" u="none" strike="noStrike" kern="0" cap="none" spc="0" normalizeH="0" baseline="0" noProof="0" dirty="0">
                <a:ln>
                  <a:noFill/>
                </a:ln>
                <a:solidFill>
                  <a:prstClr val="white"/>
                </a:solidFill>
                <a:effectLst/>
                <a:uLnTx/>
                <a:uFillTx/>
              </a:rPr>
              <a:t>工作计划：</a:t>
            </a:r>
            <a:r>
              <a:rPr kumimoji="0" lang="en-US" altLang="zh-CN" sz="100" b="0" i="0" u="none" strike="noStrike" kern="0" cap="none" spc="0" normalizeH="0" baseline="0" noProof="0" dirty="0">
                <a:ln>
                  <a:noFill/>
                </a:ln>
                <a:solidFill>
                  <a:prstClr val="white"/>
                </a:solidFill>
                <a:effectLst/>
                <a:uLnTx/>
                <a:uFillTx/>
              </a:rPr>
              <a:t>www.1ppt.com/xiazai/jihua/</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商务</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www.1ppt.com/moban/shangwu/  </a:t>
            </a:r>
            <a:r>
              <a:rPr kumimoji="0" lang="zh-CN" altLang="en-US" sz="100" b="0" i="0" u="none" strike="noStrike" kern="0" cap="none" spc="0" normalizeH="0" baseline="0" noProof="0" dirty="0">
                <a:ln>
                  <a:noFill/>
                </a:ln>
                <a:solidFill>
                  <a:prstClr val="white"/>
                </a:solidFill>
                <a:effectLst/>
                <a:uLnTx/>
                <a:uFillTx/>
              </a:rPr>
              <a:t>个人简历</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www.1ppt.com/xiazai/jianli/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毕业答辩</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www.1ppt.com/xiazai/dabian/  </a:t>
            </a:r>
            <a:r>
              <a:rPr kumimoji="0" lang="zh-CN" altLang="en-US" sz="100" b="0" i="0" u="none" strike="noStrike" kern="0" cap="none" spc="0" normalizeH="0" baseline="0" noProof="0" dirty="0">
                <a:ln>
                  <a:noFill/>
                </a:ln>
                <a:solidFill>
                  <a:prstClr val="white"/>
                </a:solidFill>
                <a:effectLst/>
                <a:uLnTx/>
                <a:uFillTx/>
              </a:rPr>
              <a:t>工作汇报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www.1ppt.com/xiazai/huibao/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p>
        </p:txBody>
      </p:sp>
    </p:spTree>
  </p:cSld>
  <p:clrMapOvr>
    <a:masterClrMapping/>
  </p:clrMapOvr>
  <p:transition spd="slow" advClick="0" advTm="300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042"/>
            <a:ext cx="8229600" cy="857515"/>
          </a:xfrm>
          <a:prstGeom prst="rect">
            <a:avLst/>
          </a:prstGeom>
        </p:spPr>
        <p:txBody>
          <a:bodyPr/>
          <a:lstStyle>
            <a:lvl1pPr>
              <a:defRPr>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cSld>
  <p:clrMapOvr>
    <a:masterClrMapping/>
  </p:clrMapOvr>
  <p:transition spd="slow" advClick="0" advTm="300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F2698D24-4F14-41FE-BDC0-8E486DAF447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9" name="矩形 8">
            <a:extLst>
              <a:ext uri="{FF2B5EF4-FFF2-40B4-BE49-F238E27FC236}">
                <a16:creationId xmlns:a16="http://schemas.microsoft.com/office/drawing/2014/main" id="{CEF66FBD-0AC2-40EE-8F60-FF97283CECE6}"/>
              </a:ext>
            </a:extLst>
          </p:cNvPr>
          <p:cNvSpPr/>
          <p:nvPr userDrawn="1"/>
        </p:nvSpPr>
        <p:spPr>
          <a:xfrm>
            <a:off x="323528" y="268288"/>
            <a:ext cx="8568952" cy="4644516"/>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 name="日期占位符 1"/>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
        <p:nvSpPr>
          <p:cNvPr id="5" name="矩形 4"/>
          <p:cNvSpPr/>
          <p:nvPr userDrawn="1"/>
        </p:nvSpPr>
        <p:spPr>
          <a:xfrm>
            <a:off x="251520" y="232284"/>
            <a:ext cx="144049" cy="5040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ea typeface="微软雅黑" panose="020B0503020204020204" pitchFamily="34" charset="-122"/>
              <a:cs typeface="+mn-ea"/>
              <a:sym typeface="+mn-lt"/>
            </a:endParaRPr>
          </a:p>
        </p:txBody>
      </p:sp>
    </p:spTree>
  </p:cSld>
  <p:clrMapOvr>
    <a:masterClrMapping/>
  </p:clrMapOvr>
  <p:transition spd="slow" advClick="0" advTm="300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21895227-4398-4B00-99E4-5B5DBBC3C31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9" name="矩形 8">
            <a:extLst>
              <a:ext uri="{FF2B5EF4-FFF2-40B4-BE49-F238E27FC236}">
                <a16:creationId xmlns:a16="http://schemas.microsoft.com/office/drawing/2014/main" id="{CEDC8154-AEC5-4BBC-8DF9-F66F19FFF60C}"/>
              </a:ext>
            </a:extLst>
          </p:cNvPr>
          <p:cNvSpPr/>
          <p:nvPr userDrawn="1"/>
        </p:nvSpPr>
        <p:spPr>
          <a:xfrm>
            <a:off x="323528" y="268288"/>
            <a:ext cx="8568952" cy="4644516"/>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 name="日期占位符 1"/>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
        <p:nvSpPr>
          <p:cNvPr id="5" name="矩形 4"/>
          <p:cNvSpPr/>
          <p:nvPr userDrawn="1"/>
        </p:nvSpPr>
        <p:spPr>
          <a:xfrm>
            <a:off x="251520" y="232284"/>
            <a:ext cx="144049" cy="5040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ea typeface="微软雅黑" panose="020B0503020204020204" pitchFamily="34" charset="-122"/>
              <a:cs typeface="+mn-ea"/>
              <a:sym typeface="+mn-lt"/>
            </a:endParaRPr>
          </a:p>
        </p:txBody>
      </p:sp>
    </p:spTree>
  </p:cSld>
  <p:clrMapOvr>
    <a:masterClrMapping/>
  </p:clrMapOvr>
  <p:transition spd="slow" advClick="0" advTm="300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F5E327C-8FDA-46E0-ADF9-C2584D7B297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9" name="矩形 8">
            <a:extLst>
              <a:ext uri="{FF2B5EF4-FFF2-40B4-BE49-F238E27FC236}">
                <a16:creationId xmlns:a16="http://schemas.microsoft.com/office/drawing/2014/main" id="{E8FB7313-22A6-4CF9-9BE7-71143CF54027}"/>
              </a:ext>
            </a:extLst>
          </p:cNvPr>
          <p:cNvSpPr/>
          <p:nvPr userDrawn="1"/>
        </p:nvSpPr>
        <p:spPr>
          <a:xfrm>
            <a:off x="323528" y="268288"/>
            <a:ext cx="8568952" cy="4644516"/>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2" name="日期占位符 1"/>
          <p:cNvSpPr>
            <a:spLocks noGrp="1"/>
          </p:cNvSpPr>
          <p:nvPr>
            <p:ph type="dt" sz="half" idx="10"/>
          </p:nvPr>
        </p:nvSpPr>
        <p:spPr/>
        <p:txBody>
          <a:bodyPr/>
          <a:lstStyle/>
          <a:p>
            <a:fld id="{2702115E-07FC-47AE-8678-8B681C689199}" type="datetimeFigureOut">
              <a:rPr lang="zh-CN" altLang="en-US" smtClean="0"/>
              <a:pPr/>
              <a:t>2020/8/3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
        <p:nvSpPr>
          <p:cNvPr id="5" name="矩形 4"/>
          <p:cNvSpPr/>
          <p:nvPr userDrawn="1"/>
        </p:nvSpPr>
        <p:spPr>
          <a:xfrm>
            <a:off x="251520" y="232284"/>
            <a:ext cx="144049" cy="5040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ea typeface="微软雅黑" panose="020B0503020204020204" pitchFamily="34" charset="-122"/>
              <a:cs typeface="+mn-ea"/>
              <a:sym typeface="+mn-lt"/>
            </a:endParaRPr>
          </a:p>
        </p:txBody>
      </p:sp>
    </p:spTree>
  </p:cSld>
  <p:clrMapOvr>
    <a:masterClrMapping/>
  </p:clrMapOvr>
  <p:transition spd="slow" advClick="0" advTm="300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0" y="1200521"/>
            <a:ext cx="8229600" cy="339552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4768735"/>
            <a:ext cx="2133600" cy="273928"/>
          </a:xfrm>
          <a:prstGeom prst="rect">
            <a:avLst/>
          </a:prstGeom>
        </p:spPr>
        <p:txBody>
          <a:bodyPr vert="horz" lIns="91440" tIns="45720" rIns="91440" bIns="45720" rtlCol="0" anchor="ctr"/>
          <a:lstStyle>
            <a:lvl1pPr algn="l">
              <a:defRPr sz="1200">
                <a:solidFill>
                  <a:schemeClr val="tx1">
                    <a:tint val="75000"/>
                  </a:schemeClr>
                </a:solidFill>
                <a:ea typeface="微软雅黑" panose="020B0503020204020204" pitchFamily="34" charset="-122"/>
              </a:defRPr>
            </a:lvl1pPr>
          </a:lstStyle>
          <a:p>
            <a:fld id="{2702115E-07FC-47AE-8678-8B681C689199}" type="datetimeFigureOut">
              <a:rPr lang="zh-CN" altLang="en-US" smtClean="0"/>
              <a:pPr/>
              <a:t>2020/8/3</a:t>
            </a:fld>
            <a:endParaRPr lang="zh-CN" altLang="en-US" dirty="0"/>
          </a:p>
        </p:txBody>
      </p:sp>
      <p:sp>
        <p:nvSpPr>
          <p:cNvPr id="5" name="页脚占位符 4"/>
          <p:cNvSpPr>
            <a:spLocks noGrp="1"/>
          </p:cNvSpPr>
          <p:nvPr>
            <p:ph type="ftr" sz="quarter" idx="3"/>
          </p:nvPr>
        </p:nvSpPr>
        <p:spPr>
          <a:xfrm>
            <a:off x="3124200" y="4768735"/>
            <a:ext cx="2895600" cy="273928"/>
          </a:xfrm>
          <a:prstGeom prst="rect">
            <a:avLst/>
          </a:prstGeom>
        </p:spPr>
        <p:txBody>
          <a:bodyPr vert="horz" lIns="91440" tIns="45720" rIns="91440" bIns="45720" rtlCol="0" anchor="ctr"/>
          <a:lstStyle>
            <a:lvl1pPr algn="ctr">
              <a:defRPr sz="1200">
                <a:solidFill>
                  <a:schemeClr val="tx1">
                    <a:tint val="75000"/>
                  </a:schemeClr>
                </a:solidFill>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6553200" y="4768735"/>
            <a:ext cx="2133600" cy="273928"/>
          </a:xfrm>
          <a:prstGeom prst="rect">
            <a:avLst/>
          </a:prstGeom>
        </p:spPr>
        <p:txBody>
          <a:bodyPr vert="horz" lIns="91440" tIns="45720" rIns="91440" bIns="45720" rtlCol="0" anchor="ctr"/>
          <a:lstStyle>
            <a:lvl1pPr algn="r">
              <a:defRPr sz="1200">
                <a:solidFill>
                  <a:schemeClr val="tx1">
                    <a:tint val="75000"/>
                  </a:schemeClr>
                </a:solidFill>
                <a:ea typeface="微软雅黑" panose="020B0503020204020204" pitchFamily="34" charset="-122"/>
              </a:defRPr>
            </a:lvl1pPr>
          </a:lstStyle>
          <a:p>
            <a:fld id="{D7F5BB56-9B96-4394-98D1-089DE868BDAA}"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6" r:id="rId8"/>
    <p:sldLayoutId id="2147483667" r:id="rId9"/>
    <p:sldLayoutId id="2147483668"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70" r:id="rId20"/>
  </p:sldLayoutIdLst>
  <p:transition spd="slow" advClick="0" advTm="3000">
    <p:push dir="u"/>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B728FF92-D164-4954-8A94-D5F4C9430D85}"/>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2" name="矩形 1">
            <a:extLst>
              <a:ext uri="{FF2B5EF4-FFF2-40B4-BE49-F238E27FC236}">
                <a16:creationId xmlns:a16="http://schemas.microsoft.com/office/drawing/2014/main" id="{5D495D99-7A4B-42BA-B6E6-E82DEBFE2F33}"/>
              </a:ext>
            </a:extLst>
          </p:cNvPr>
          <p:cNvSpPr/>
          <p:nvPr/>
        </p:nvSpPr>
        <p:spPr>
          <a:xfrm>
            <a:off x="503548" y="484312"/>
            <a:ext cx="8172908" cy="4176464"/>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 name="TextBox 5"/>
          <p:cNvSpPr txBox="1"/>
          <p:nvPr/>
        </p:nvSpPr>
        <p:spPr>
          <a:xfrm>
            <a:off x="2304256" y="2982480"/>
            <a:ext cx="4665510" cy="261610"/>
          </a:xfrm>
          <a:prstGeom prst="rect">
            <a:avLst/>
          </a:prstGeom>
          <a:noFill/>
          <a:effectLst/>
        </p:spPr>
        <p:txBody>
          <a:bodyPr wrap="square" rtlCol="0">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工作任务</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工作感想</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未来规划</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7" name="直接连接符 6"/>
          <p:cNvCxnSpPr>
            <a:cxnSpLocks/>
          </p:cNvCxnSpPr>
          <p:nvPr/>
        </p:nvCxnSpPr>
        <p:spPr>
          <a:xfrm>
            <a:off x="2268252" y="2819346"/>
            <a:ext cx="4798677" cy="0"/>
          </a:xfrm>
          <a:prstGeom prst="line">
            <a:avLst/>
          </a:prstGeom>
          <a:ln>
            <a:solidFill>
              <a:schemeClr val="tx1">
                <a:lumMod val="65000"/>
                <a:lumOff val="3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214853" y="3249997"/>
            <a:ext cx="2844316" cy="246221"/>
          </a:xfrm>
          <a:prstGeom prst="rect">
            <a:avLst/>
          </a:prstGeom>
          <a:noFill/>
          <a:effectLst/>
        </p:spPr>
        <p:txBody>
          <a:bodyPr wrap="square" rtlCol="0">
            <a:spAutoFit/>
          </a:bodyPr>
          <a:lstStyle/>
          <a:p>
            <a:pPr algn="ct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汇报人：翁泽鹏    导师：吴堂园  </a:t>
            </a:r>
            <a:endPar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 name="TextBox 4"/>
          <p:cNvSpPr txBox="1"/>
          <p:nvPr/>
        </p:nvSpPr>
        <p:spPr>
          <a:xfrm>
            <a:off x="2304256" y="2101007"/>
            <a:ext cx="4701514" cy="646331"/>
          </a:xfrm>
          <a:prstGeom prst="rect">
            <a:avLst/>
          </a:prstGeom>
          <a:noFill/>
        </p:spPr>
        <p:txBody>
          <a:bodyPr wrap="square" rtlCol="0">
            <a:spAutoFit/>
          </a:bodyPr>
          <a:lstStyle/>
          <a:p>
            <a:pPr algn="ctr"/>
            <a:r>
              <a:rPr lang="zh-CN" altLang="en-US" sz="3600" dirty="0">
                <a:solidFill>
                  <a:schemeClr val="tx1">
                    <a:lumMod val="75000"/>
                    <a:lumOff val="25000"/>
                  </a:schemeClr>
                </a:solidFill>
                <a:latin typeface="微软雅黑" pitchFamily="34" charset="-122"/>
                <a:ea typeface="微软雅黑" pitchFamily="34" charset="-122"/>
              </a:rPr>
              <a:t>转正述职报告</a:t>
            </a:r>
          </a:p>
        </p:txBody>
      </p:sp>
      <p:pic>
        <p:nvPicPr>
          <p:cNvPr id="4" name="图片 3">
            <a:extLst>
              <a:ext uri="{FF2B5EF4-FFF2-40B4-BE49-F238E27FC236}">
                <a16:creationId xmlns:a16="http://schemas.microsoft.com/office/drawing/2014/main" id="{F86E3C83-2B61-4681-8E89-F2EDF7C3086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51181" y="1560369"/>
            <a:ext cx="2041638" cy="459071"/>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
                                        </p:tgtEl>
                                      </p:cBhvr>
                                    </p:animEffect>
                                  </p:childTnLst>
                                </p:cTn>
                              </p:par>
                            </p:childTnLst>
                          </p:cTn>
                        </p:par>
                        <p:par>
                          <p:cTn id="12" fill="hold">
                            <p:stCondLst>
                              <p:cond delay="75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25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75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77621" y="869889"/>
            <a:ext cx="2592288" cy="253914"/>
          </a:xfrm>
          <a:prstGeom prst="rect">
            <a:avLst/>
          </a:prstGeom>
          <a:noFill/>
        </p:spPr>
        <p:txBody>
          <a:bodyPr wrap="square" lIns="68577" tIns="34289" rIns="68577" bIns="34289" rtlCol="0">
            <a:spAutoFit/>
          </a:bodyPr>
          <a:lstStyle/>
          <a:p>
            <a:r>
              <a:rPr lang="en-US" altLang="zh-CN" sz="1200" dirty="0" err="1">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简介</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pic>
        <p:nvPicPr>
          <p:cNvPr id="3" name="图片 2">
            <a:extLst>
              <a:ext uri="{FF2B5EF4-FFF2-40B4-BE49-F238E27FC236}">
                <a16:creationId xmlns:a16="http://schemas.microsoft.com/office/drawing/2014/main" id="{76646380-96C1-429F-BA68-556FDECE137B}"/>
              </a:ext>
            </a:extLst>
          </p:cNvPr>
          <p:cNvPicPr>
            <a:picLocks noChangeAspect="1"/>
          </p:cNvPicPr>
          <p:nvPr/>
        </p:nvPicPr>
        <p:blipFill>
          <a:blip r:embed="rId3"/>
          <a:stretch>
            <a:fillRect/>
          </a:stretch>
        </p:blipFill>
        <p:spPr>
          <a:xfrm>
            <a:off x="1177620" y="1168388"/>
            <a:ext cx="5152525" cy="3528392"/>
          </a:xfrm>
          <a:prstGeom prst="rect">
            <a:avLst/>
          </a:prstGeom>
        </p:spPr>
      </p:pic>
    </p:spTree>
    <p:extLst>
      <p:ext uri="{BB962C8B-B14F-4D97-AF65-F5344CB8AC3E}">
        <p14:creationId xmlns:p14="http://schemas.microsoft.com/office/powerpoint/2010/main" val="143773027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747975" y="844352"/>
            <a:ext cx="2592288" cy="253914"/>
          </a:xfrm>
          <a:prstGeom prst="rect">
            <a:avLst/>
          </a:prstGeom>
          <a:noFill/>
        </p:spPr>
        <p:txBody>
          <a:bodyPr wrap="square" lIns="68577" tIns="34289" rIns="68577" bIns="34289" rtlCol="0">
            <a:spAutoFit/>
          </a:bodyPr>
          <a:lstStyle/>
          <a:p>
            <a:r>
              <a:rPr lang="en-US" altLang="zh-CN" sz="1200" dirty="0" err="1">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模拟数据</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数据源发布</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grpSp>
        <p:nvGrpSpPr>
          <p:cNvPr id="6" name="组合 5">
            <a:extLst>
              <a:ext uri="{FF2B5EF4-FFF2-40B4-BE49-F238E27FC236}">
                <a16:creationId xmlns:a16="http://schemas.microsoft.com/office/drawing/2014/main" id="{24BE2700-9830-45F6-B9AC-B6C849747E72}"/>
              </a:ext>
            </a:extLst>
          </p:cNvPr>
          <p:cNvGrpSpPr/>
          <p:nvPr/>
        </p:nvGrpSpPr>
        <p:grpSpPr>
          <a:xfrm>
            <a:off x="755576" y="1168388"/>
            <a:ext cx="7877178" cy="3562510"/>
            <a:chOff x="496163" y="1134270"/>
            <a:chExt cx="8249594" cy="3730938"/>
          </a:xfrm>
        </p:grpSpPr>
        <p:pic>
          <p:nvPicPr>
            <p:cNvPr id="2" name="图片 1">
              <a:extLst>
                <a:ext uri="{FF2B5EF4-FFF2-40B4-BE49-F238E27FC236}">
                  <a16:creationId xmlns:a16="http://schemas.microsoft.com/office/drawing/2014/main" id="{5DF4748E-17CB-404E-BEC7-C244E8F9E581}"/>
                </a:ext>
              </a:extLst>
            </p:cNvPr>
            <p:cNvPicPr>
              <a:picLocks noChangeAspect="1"/>
            </p:cNvPicPr>
            <p:nvPr/>
          </p:nvPicPr>
          <p:blipFill>
            <a:blip r:embed="rId3"/>
            <a:stretch>
              <a:fillRect/>
            </a:stretch>
          </p:blipFill>
          <p:spPr>
            <a:xfrm>
              <a:off x="496163" y="1143234"/>
              <a:ext cx="3391761" cy="3721974"/>
            </a:xfrm>
            <a:prstGeom prst="rect">
              <a:avLst/>
            </a:prstGeom>
          </p:spPr>
        </p:pic>
        <p:pic>
          <p:nvPicPr>
            <p:cNvPr id="4" name="图片 3">
              <a:extLst>
                <a:ext uri="{FF2B5EF4-FFF2-40B4-BE49-F238E27FC236}">
                  <a16:creationId xmlns:a16="http://schemas.microsoft.com/office/drawing/2014/main" id="{EADC676C-55BC-4FF2-A623-680D59861E81}"/>
                </a:ext>
              </a:extLst>
            </p:cNvPr>
            <p:cNvPicPr>
              <a:picLocks noChangeAspect="1"/>
            </p:cNvPicPr>
            <p:nvPr/>
          </p:nvPicPr>
          <p:blipFill>
            <a:blip r:embed="rId4"/>
            <a:stretch>
              <a:fillRect/>
            </a:stretch>
          </p:blipFill>
          <p:spPr>
            <a:xfrm>
              <a:off x="3959932" y="1134270"/>
              <a:ext cx="4785825" cy="3721973"/>
            </a:xfrm>
            <a:prstGeom prst="rect">
              <a:avLst/>
            </a:prstGeom>
          </p:spPr>
        </p:pic>
      </p:grpSp>
    </p:spTree>
    <p:extLst>
      <p:ext uri="{BB962C8B-B14F-4D97-AF65-F5344CB8AC3E}">
        <p14:creationId xmlns:p14="http://schemas.microsoft.com/office/powerpoint/2010/main" val="90564775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83471" y="977686"/>
            <a:ext cx="2592288" cy="253914"/>
          </a:xfrm>
          <a:prstGeom prst="rect">
            <a:avLst/>
          </a:prstGeom>
          <a:noFill/>
        </p:spPr>
        <p:txBody>
          <a:bodyPr wrap="square" lIns="68577" tIns="34289" rIns="68577" bIns="34289" rtlCol="0">
            <a:spAutoFit/>
          </a:bodyPr>
          <a:lstStyle/>
          <a:p>
            <a:r>
              <a:rPr lang="en-US" altLang="zh-CN" sz="1200" dirty="0" err="1">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设计界面</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pic>
        <p:nvPicPr>
          <p:cNvPr id="3" name="图片 2">
            <a:extLst>
              <a:ext uri="{FF2B5EF4-FFF2-40B4-BE49-F238E27FC236}">
                <a16:creationId xmlns:a16="http://schemas.microsoft.com/office/drawing/2014/main" id="{487F3D28-F3A2-4B39-B2BF-2E55266998EF}"/>
              </a:ext>
            </a:extLst>
          </p:cNvPr>
          <p:cNvPicPr>
            <a:picLocks noChangeAspect="1"/>
          </p:cNvPicPr>
          <p:nvPr/>
        </p:nvPicPr>
        <p:blipFill>
          <a:blip r:embed="rId3"/>
          <a:stretch>
            <a:fillRect/>
          </a:stretch>
        </p:blipFill>
        <p:spPr>
          <a:xfrm>
            <a:off x="1187624" y="1231600"/>
            <a:ext cx="6768752" cy="3565791"/>
          </a:xfrm>
          <a:prstGeom prst="rect">
            <a:avLst/>
          </a:prstGeom>
        </p:spPr>
      </p:pic>
    </p:spTree>
    <p:extLst>
      <p:ext uri="{BB962C8B-B14F-4D97-AF65-F5344CB8AC3E}">
        <p14:creationId xmlns:p14="http://schemas.microsoft.com/office/powerpoint/2010/main" val="330301057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83471" y="977686"/>
            <a:ext cx="2592288" cy="253914"/>
          </a:xfrm>
          <a:prstGeom prst="rect">
            <a:avLst/>
          </a:prstGeom>
          <a:noFill/>
        </p:spPr>
        <p:txBody>
          <a:bodyPr wrap="square" lIns="68577" tIns="34289" rIns="68577" bIns="34289" rtlCol="0">
            <a:spAutoFit/>
          </a:bodyPr>
          <a:lstStyle/>
          <a:p>
            <a:r>
              <a:rPr lang="en-US" altLang="zh-CN" sz="1200" dirty="0" err="1">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发布为 </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CS</a:t>
            </a: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pic>
        <p:nvPicPr>
          <p:cNvPr id="2" name="图片 1">
            <a:extLst>
              <a:ext uri="{FF2B5EF4-FFF2-40B4-BE49-F238E27FC236}">
                <a16:creationId xmlns:a16="http://schemas.microsoft.com/office/drawing/2014/main" id="{1E829AA5-D580-43DD-BBDE-D8447EC646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6981" y="1231600"/>
            <a:ext cx="6773548" cy="3646212"/>
          </a:xfrm>
          <a:prstGeom prst="rect">
            <a:avLst/>
          </a:prstGeom>
        </p:spPr>
      </p:pic>
    </p:spTree>
    <p:extLst>
      <p:ext uri="{BB962C8B-B14F-4D97-AF65-F5344CB8AC3E}">
        <p14:creationId xmlns:p14="http://schemas.microsoft.com/office/powerpoint/2010/main" val="59276436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83471" y="977686"/>
            <a:ext cx="2592288" cy="253914"/>
          </a:xfrm>
          <a:prstGeom prst="rect">
            <a:avLst/>
          </a:prstGeom>
          <a:noFill/>
        </p:spPr>
        <p:txBody>
          <a:bodyPr wrap="square" lIns="68577" tIns="34289" rIns="68577" bIns="34289" rtlCol="0">
            <a:spAutoFit/>
          </a:bodyPr>
          <a:lstStyle/>
          <a:p>
            <a:r>
              <a:rPr lang="en-US" altLang="zh-CN" sz="1200" dirty="0" err="1">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发布为</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BS</a:t>
            </a: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pic>
        <p:nvPicPr>
          <p:cNvPr id="2" name="图片 1">
            <a:extLst>
              <a:ext uri="{FF2B5EF4-FFF2-40B4-BE49-F238E27FC236}">
                <a16:creationId xmlns:a16="http://schemas.microsoft.com/office/drawing/2014/main" id="{F2EF554B-A434-462C-8D72-F7DDDA2CB6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5676" y="1231600"/>
            <a:ext cx="6025523" cy="3620953"/>
          </a:xfrm>
          <a:prstGeom prst="rect">
            <a:avLst/>
          </a:prstGeom>
        </p:spPr>
      </p:pic>
    </p:spTree>
    <p:extLst>
      <p:ext uri="{BB962C8B-B14F-4D97-AF65-F5344CB8AC3E}">
        <p14:creationId xmlns:p14="http://schemas.microsoft.com/office/powerpoint/2010/main" val="350845124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下箭头 10"/>
          <p:cNvSpPr>
            <a:spLocks noChangeArrowheads="1"/>
          </p:cNvSpPr>
          <p:nvPr/>
        </p:nvSpPr>
        <p:spPr bwMode="auto">
          <a:xfrm>
            <a:off x="3650458" y="2803558"/>
            <a:ext cx="1616869" cy="1673055"/>
          </a:xfrm>
          <a:prstGeom prst="downArrow">
            <a:avLst>
              <a:gd name="adj1" fmla="val 50000"/>
              <a:gd name="adj2" fmla="val 49992"/>
            </a:avLst>
          </a:prstGeom>
          <a:solidFill>
            <a:schemeClr val="accent2"/>
          </a:solidFill>
          <a:ln w="25400">
            <a:noFill/>
            <a:bevel/>
            <a:headEnd/>
            <a:tailEnd/>
          </a:ln>
        </p:spPr>
        <p:txBody>
          <a:bodyPr lIns="68568" tIns="34284" rIns="68568" bIns="34284"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宋体" pitchFamily="2" charset="-122"/>
            </a:endParaRPr>
          </a:p>
        </p:txBody>
      </p:sp>
      <p:sp>
        <p:nvSpPr>
          <p:cNvPr id="6" name="下箭头 11"/>
          <p:cNvSpPr>
            <a:spLocks noChangeArrowheads="1"/>
          </p:cNvSpPr>
          <p:nvPr/>
        </p:nvSpPr>
        <p:spPr bwMode="auto">
          <a:xfrm flipH="1" flipV="1">
            <a:off x="3651649" y="1175753"/>
            <a:ext cx="1616869" cy="1620659"/>
          </a:xfrm>
          <a:prstGeom prst="downArrow">
            <a:avLst>
              <a:gd name="adj1" fmla="val 50000"/>
              <a:gd name="adj2" fmla="val 50004"/>
            </a:avLst>
          </a:prstGeom>
          <a:solidFill>
            <a:schemeClr val="accent1"/>
          </a:solidFill>
          <a:ln w="25400">
            <a:noFill/>
            <a:bevel/>
            <a:headEnd/>
            <a:tailEnd/>
          </a:ln>
        </p:spPr>
        <p:txBody>
          <a:bodyPr lIns="68568" tIns="34284" rIns="68568" bIns="34284"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宋体" pitchFamily="2" charset="-122"/>
            </a:endParaRPr>
          </a:p>
        </p:txBody>
      </p:sp>
      <p:sp>
        <p:nvSpPr>
          <p:cNvPr id="11" name="TextBox 16"/>
          <p:cNvSpPr>
            <a:spLocks noChangeArrowheads="1"/>
          </p:cNvSpPr>
          <p:nvPr/>
        </p:nvSpPr>
        <p:spPr bwMode="auto">
          <a:xfrm>
            <a:off x="1421607" y="1985488"/>
            <a:ext cx="2118122" cy="761615"/>
          </a:xfrm>
          <a:prstGeom prst="rect">
            <a:avLst/>
          </a:prstGeom>
          <a:noFill/>
          <a:ln w="9525">
            <a:noFill/>
            <a:miter lim="800000"/>
            <a:headEnd/>
            <a:tailEnd/>
          </a:ln>
        </p:spPr>
        <p:txBody>
          <a:bodyPr lIns="68568" tIns="34284" rIns="68568" bIns="34284">
            <a:spAutoFit/>
          </a:bodyPr>
          <a:lstStyle/>
          <a:p>
            <a:pPr>
              <a:lnSpc>
                <a:spcPct val="150000"/>
              </a:lnSpc>
            </a:pPr>
            <a:r>
              <a:rPr lang="zh-CN" altLang="en-US" sz="1000" dirty="0">
                <a:solidFill>
                  <a:schemeClr val="tx1">
                    <a:lumMod val="65000"/>
                    <a:lumOff val="35000"/>
                  </a:schemeClr>
                </a:solidFill>
                <a:latin typeface="微软雅黑" pitchFamily="34" charset="-122"/>
                <a:ea typeface="微软雅黑" pitchFamily="34" charset="-122"/>
                <a:sym typeface="宋体" pitchFamily="2" charset="-122"/>
              </a:rPr>
              <a:t>这里输入简单的文字概述这里输入简单文字概述简单的文字概述这里输入简单的文字概述这里输入简单</a:t>
            </a:r>
          </a:p>
        </p:txBody>
      </p:sp>
      <p:sp>
        <p:nvSpPr>
          <p:cNvPr id="12" name="矩形 17"/>
          <p:cNvSpPr>
            <a:spLocks noChangeArrowheads="1"/>
          </p:cNvSpPr>
          <p:nvPr/>
        </p:nvSpPr>
        <p:spPr bwMode="auto">
          <a:xfrm>
            <a:off x="1433513" y="1715180"/>
            <a:ext cx="1515666" cy="284644"/>
          </a:xfrm>
          <a:prstGeom prst="rect">
            <a:avLst/>
          </a:prstGeom>
          <a:noFill/>
          <a:ln w="9525">
            <a:noFill/>
            <a:miter lim="800000"/>
            <a:headEnd/>
            <a:tailEnd/>
          </a:ln>
        </p:spPr>
        <p:txBody>
          <a:bodyPr lIns="68568" tIns="34284" rIns="68568" bIns="34284">
            <a:spAutoFit/>
          </a:bodyPr>
          <a:lstStyle/>
          <a:p>
            <a:r>
              <a:rPr lang="zh-CN" altLang="en-US" sz="1400" b="1" dirty="0">
                <a:solidFill>
                  <a:schemeClr val="accent1"/>
                </a:solidFill>
                <a:latin typeface="微软雅黑" pitchFamily="34" charset="-122"/>
                <a:ea typeface="微软雅黑" pitchFamily="34" charset="-122"/>
                <a:sym typeface="微软雅黑" pitchFamily="34" charset="-122"/>
              </a:rPr>
              <a:t>优势</a:t>
            </a:r>
          </a:p>
        </p:txBody>
      </p:sp>
      <p:sp>
        <p:nvSpPr>
          <p:cNvPr id="13" name="TextBox 18"/>
          <p:cNvSpPr>
            <a:spLocks noChangeArrowheads="1"/>
          </p:cNvSpPr>
          <p:nvPr/>
        </p:nvSpPr>
        <p:spPr bwMode="auto">
          <a:xfrm>
            <a:off x="5537597" y="3333457"/>
            <a:ext cx="2118122" cy="761615"/>
          </a:xfrm>
          <a:prstGeom prst="rect">
            <a:avLst/>
          </a:prstGeom>
          <a:noFill/>
          <a:ln w="9525">
            <a:noFill/>
            <a:miter lim="800000"/>
            <a:headEnd/>
            <a:tailEnd/>
          </a:ln>
        </p:spPr>
        <p:txBody>
          <a:bodyPr lIns="68568" tIns="34284" rIns="68568" bIns="34284">
            <a:spAutoFit/>
          </a:bodyPr>
          <a:lstStyle/>
          <a:p>
            <a:pPr>
              <a:lnSpc>
                <a:spcPct val="150000"/>
              </a:lnSpc>
            </a:pPr>
            <a:r>
              <a:rPr lang="zh-CN" altLang="en-US" sz="1000" dirty="0">
                <a:solidFill>
                  <a:schemeClr val="tx1">
                    <a:lumMod val="65000"/>
                    <a:lumOff val="35000"/>
                  </a:schemeClr>
                </a:solidFill>
                <a:latin typeface="微软雅黑" pitchFamily="34" charset="-122"/>
                <a:ea typeface="微软雅黑" pitchFamily="34" charset="-122"/>
                <a:sym typeface="宋体" pitchFamily="2" charset="-122"/>
              </a:rPr>
              <a:t>这里输入简单的文字概述这里输入简单文字概述简单的文字概述这里输入简单的文字概述这里输入简单</a:t>
            </a:r>
          </a:p>
        </p:txBody>
      </p:sp>
      <p:sp>
        <p:nvSpPr>
          <p:cNvPr id="14" name="矩形 19"/>
          <p:cNvSpPr>
            <a:spLocks noChangeArrowheads="1"/>
          </p:cNvSpPr>
          <p:nvPr/>
        </p:nvSpPr>
        <p:spPr bwMode="auto">
          <a:xfrm>
            <a:off x="5550695" y="3063150"/>
            <a:ext cx="1514475" cy="284681"/>
          </a:xfrm>
          <a:prstGeom prst="rect">
            <a:avLst/>
          </a:prstGeom>
          <a:noFill/>
          <a:ln w="9525">
            <a:noFill/>
            <a:miter lim="800000"/>
            <a:headEnd/>
            <a:tailEnd/>
          </a:ln>
        </p:spPr>
        <p:txBody>
          <a:bodyPr lIns="68568" tIns="34284" rIns="68568" bIns="34284">
            <a:spAutoFit/>
          </a:bodyPr>
          <a:lstStyle/>
          <a:p>
            <a:r>
              <a:rPr lang="zh-CN" altLang="en-US" sz="1400" b="1" dirty="0">
                <a:solidFill>
                  <a:schemeClr val="tx1">
                    <a:lumMod val="65000"/>
                    <a:lumOff val="35000"/>
                  </a:schemeClr>
                </a:solidFill>
                <a:latin typeface="微软雅黑" pitchFamily="34" charset="-122"/>
                <a:ea typeface="微软雅黑" pitchFamily="34" charset="-122"/>
                <a:sym typeface="微软雅黑" pitchFamily="34" charset="-122"/>
              </a:rPr>
              <a:t>劣势</a:t>
            </a:r>
          </a:p>
        </p:txBody>
      </p:sp>
      <p:sp>
        <p:nvSpPr>
          <p:cNvPr id="15" name="文本框 37"/>
          <p:cNvSpPr txBox="1"/>
          <p:nvPr/>
        </p:nvSpPr>
        <p:spPr>
          <a:xfrm>
            <a:off x="445974" y="343108"/>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spTree>
    <p:extLst>
      <p:ext uri="{BB962C8B-B14F-4D97-AF65-F5344CB8AC3E}">
        <p14:creationId xmlns:p14="http://schemas.microsoft.com/office/powerpoint/2010/main" val="6098100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p:cBhvr>
                                        <p:cTn id="10" dur="500"/>
                                        <p:tgtEl>
                                          <p:spTgt spid="5"/>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p:cBhvr>
                                        <p:cTn id="25" dur="1000"/>
                                        <p:tgtEl>
                                          <p:spTgt spid="14"/>
                                        </p:tgtEl>
                                      </p:cBhvr>
                                    </p:animEffect>
                                    <p:anim calcmode="lin" valueType="num">
                                      <p:cBhvr>
                                        <p:cTn id="26" dur="1000" fill="hold"/>
                                        <p:tgtEl>
                                          <p:spTgt spid="14"/>
                                        </p:tgtEl>
                                        <p:attrNameLst>
                                          <p:attrName>ppt_x</p:attrName>
                                        </p:attrNameLst>
                                      </p:cBhvr>
                                      <p:tavLst>
                                        <p:tav tm="0">
                                          <p:val>
                                            <p:strVal val="#ppt_x"/>
                                          </p:val>
                                        </p:tav>
                                        <p:tav tm="100000">
                                          <p:val>
                                            <p:strVal val="#ppt_x"/>
                                          </p:val>
                                        </p:tav>
                                      </p:tavLst>
                                    </p:anim>
                                    <p:anim calcmode="lin" valueType="num">
                                      <p:cBhvr>
                                        <p:cTn id="27" dur="1000" fill="hold"/>
                                        <p:tgtEl>
                                          <p:spTgt spid="14"/>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p:cBhvr>
                                        <p:cTn id="30" dur="1000"/>
                                        <p:tgtEl>
                                          <p:spTgt spid="13"/>
                                        </p:tgtEl>
                                      </p:cBhvr>
                                    </p:animEffec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autoUpdateAnimBg="0"/>
      <p:bldP spid="6" grpId="0" bldLvl="0" animBg="1" autoUpdateAnimBg="0"/>
      <p:bldP spid="11" grpId="0" bldLvl="0" autoUpdateAnimBg="0"/>
      <p:bldP spid="12" grpId="0" bldLvl="0" autoUpdateAnimBg="0"/>
      <p:bldP spid="13" grpId="0" bldLvl="0" autoUpdateAnimBg="0"/>
      <p:bldP spid="14" grpId="0" bldLvl="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83471" y="977686"/>
            <a:ext cx="2592288" cy="253914"/>
          </a:xfrm>
          <a:prstGeom prst="rect">
            <a:avLst/>
          </a:prstGeom>
          <a:noFill/>
        </p:spPr>
        <p:txBody>
          <a:bodyPr wrap="square" lIns="68577" tIns="34289" rIns="68577" bIns="34289" rtlCol="0">
            <a:spAutoFit/>
          </a:bodyPr>
          <a:lstStyle/>
          <a:p>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WPF——</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实现效果</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pic>
        <p:nvPicPr>
          <p:cNvPr id="2" name="图片 1">
            <a:extLst>
              <a:ext uri="{FF2B5EF4-FFF2-40B4-BE49-F238E27FC236}">
                <a16:creationId xmlns:a16="http://schemas.microsoft.com/office/drawing/2014/main" id="{F8117DC4-7A72-40DD-8E72-3A6E633BFD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196" y="1231600"/>
            <a:ext cx="7096941" cy="3618560"/>
          </a:xfrm>
          <a:prstGeom prst="rect">
            <a:avLst/>
          </a:prstGeom>
        </p:spPr>
      </p:pic>
    </p:spTree>
    <p:extLst>
      <p:ext uri="{BB962C8B-B14F-4D97-AF65-F5344CB8AC3E}">
        <p14:creationId xmlns:p14="http://schemas.microsoft.com/office/powerpoint/2010/main" val="166917430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下箭头 10"/>
          <p:cNvSpPr>
            <a:spLocks noChangeArrowheads="1"/>
          </p:cNvSpPr>
          <p:nvPr/>
        </p:nvSpPr>
        <p:spPr bwMode="auto">
          <a:xfrm>
            <a:off x="3650458" y="2803558"/>
            <a:ext cx="1616869" cy="1673055"/>
          </a:xfrm>
          <a:prstGeom prst="downArrow">
            <a:avLst>
              <a:gd name="adj1" fmla="val 50000"/>
              <a:gd name="adj2" fmla="val 49992"/>
            </a:avLst>
          </a:prstGeom>
          <a:solidFill>
            <a:schemeClr val="accent2"/>
          </a:solidFill>
          <a:ln w="25400">
            <a:noFill/>
            <a:bevel/>
            <a:headEnd/>
            <a:tailEnd/>
          </a:ln>
        </p:spPr>
        <p:txBody>
          <a:bodyPr lIns="68568" tIns="34284" rIns="68568" bIns="34284"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宋体" pitchFamily="2" charset="-122"/>
            </a:endParaRPr>
          </a:p>
        </p:txBody>
      </p:sp>
      <p:sp>
        <p:nvSpPr>
          <p:cNvPr id="6" name="下箭头 11"/>
          <p:cNvSpPr>
            <a:spLocks noChangeArrowheads="1"/>
          </p:cNvSpPr>
          <p:nvPr/>
        </p:nvSpPr>
        <p:spPr bwMode="auto">
          <a:xfrm flipH="1" flipV="1">
            <a:off x="3651649" y="1175753"/>
            <a:ext cx="1616869" cy="1620659"/>
          </a:xfrm>
          <a:prstGeom prst="downArrow">
            <a:avLst>
              <a:gd name="adj1" fmla="val 50000"/>
              <a:gd name="adj2" fmla="val 50004"/>
            </a:avLst>
          </a:prstGeom>
          <a:solidFill>
            <a:schemeClr val="accent1"/>
          </a:solidFill>
          <a:ln w="25400">
            <a:noFill/>
            <a:bevel/>
            <a:headEnd/>
            <a:tailEnd/>
          </a:ln>
        </p:spPr>
        <p:txBody>
          <a:bodyPr lIns="68568" tIns="34284" rIns="68568" bIns="34284"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宋体" pitchFamily="2" charset="-122"/>
            </a:endParaRPr>
          </a:p>
        </p:txBody>
      </p:sp>
      <p:sp>
        <p:nvSpPr>
          <p:cNvPr id="11" name="TextBox 16"/>
          <p:cNvSpPr>
            <a:spLocks noChangeArrowheads="1"/>
          </p:cNvSpPr>
          <p:nvPr/>
        </p:nvSpPr>
        <p:spPr bwMode="auto">
          <a:xfrm>
            <a:off x="1421607" y="1985488"/>
            <a:ext cx="2118122" cy="761615"/>
          </a:xfrm>
          <a:prstGeom prst="rect">
            <a:avLst/>
          </a:prstGeom>
          <a:noFill/>
          <a:ln w="9525">
            <a:noFill/>
            <a:miter lim="800000"/>
            <a:headEnd/>
            <a:tailEnd/>
          </a:ln>
        </p:spPr>
        <p:txBody>
          <a:bodyPr lIns="68568" tIns="34284" rIns="68568" bIns="34284">
            <a:spAutoFit/>
          </a:bodyPr>
          <a:lstStyle/>
          <a:p>
            <a:pPr>
              <a:lnSpc>
                <a:spcPct val="150000"/>
              </a:lnSpc>
            </a:pPr>
            <a:r>
              <a:rPr lang="zh-CN" altLang="en-US" sz="1000" dirty="0">
                <a:solidFill>
                  <a:schemeClr val="tx1">
                    <a:lumMod val="65000"/>
                    <a:lumOff val="35000"/>
                  </a:schemeClr>
                </a:solidFill>
                <a:latin typeface="微软雅黑" pitchFamily="34" charset="-122"/>
                <a:ea typeface="微软雅黑" pitchFamily="34" charset="-122"/>
                <a:sym typeface="宋体" pitchFamily="2" charset="-122"/>
              </a:rPr>
              <a:t>这里输入简单的文字概述这里输入简单文字概述简单的文字概述这里输入简单的文字概述这里输入简单</a:t>
            </a:r>
          </a:p>
        </p:txBody>
      </p:sp>
      <p:sp>
        <p:nvSpPr>
          <p:cNvPr id="12" name="矩形 17"/>
          <p:cNvSpPr>
            <a:spLocks noChangeArrowheads="1"/>
          </p:cNvSpPr>
          <p:nvPr/>
        </p:nvSpPr>
        <p:spPr bwMode="auto">
          <a:xfrm>
            <a:off x="1433513" y="1715180"/>
            <a:ext cx="1515666" cy="284644"/>
          </a:xfrm>
          <a:prstGeom prst="rect">
            <a:avLst/>
          </a:prstGeom>
          <a:noFill/>
          <a:ln w="9525">
            <a:noFill/>
            <a:miter lim="800000"/>
            <a:headEnd/>
            <a:tailEnd/>
          </a:ln>
        </p:spPr>
        <p:txBody>
          <a:bodyPr lIns="68568" tIns="34284" rIns="68568" bIns="34284">
            <a:spAutoFit/>
          </a:bodyPr>
          <a:lstStyle/>
          <a:p>
            <a:r>
              <a:rPr lang="zh-CN" altLang="en-US" sz="1400" b="1" dirty="0">
                <a:solidFill>
                  <a:schemeClr val="accent1"/>
                </a:solidFill>
                <a:latin typeface="微软雅黑" pitchFamily="34" charset="-122"/>
                <a:ea typeface="微软雅黑" pitchFamily="34" charset="-122"/>
                <a:sym typeface="微软雅黑" pitchFamily="34" charset="-122"/>
              </a:rPr>
              <a:t>优势</a:t>
            </a:r>
          </a:p>
        </p:txBody>
      </p:sp>
      <p:sp>
        <p:nvSpPr>
          <p:cNvPr id="13" name="TextBox 18"/>
          <p:cNvSpPr>
            <a:spLocks noChangeArrowheads="1"/>
          </p:cNvSpPr>
          <p:nvPr/>
        </p:nvSpPr>
        <p:spPr bwMode="auto">
          <a:xfrm>
            <a:off x="5537597" y="3333457"/>
            <a:ext cx="2118122" cy="761615"/>
          </a:xfrm>
          <a:prstGeom prst="rect">
            <a:avLst/>
          </a:prstGeom>
          <a:noFill/>
          <a:ln w="9525">
            <a:noFill/>
            <a:miter lim="800000"/>
            <a:headEnd/>
            <a:tailEnd/>
          </a:ln>
        </p:spPr>
        <p:txBody>
          <a:bodyPr lIns="68568" tIns="34284" rIns="68568" bIns="34284">
            <a:spAutoFit/>
          </a:bodyPr>
          <a:lstStyle/>
          <a:p>
            <a:pPr>
              <a:lnSpc>
                <a:spcPct val="150000"/>
              </a:lnSpc>
            </a:pPr>
            <a:r>
              <a:rPr lang="zh-CN" altLang="en-US" sz="1000" dirty="0">
                <a:solidFill>
                  <a:schemeClr val="tx1">
                    <a:lumMod val="65000"/>
                    <a:lumOff val="35000"/>
                  </a:schemeClr>
                </a:solidFill>
                <a:latin typeface="微软雅黑" pitchFamily="34" charset="-122"/>
                <a:ea typeface="微软雅黑" pitchFamily="34" charset="-122"/>
                <a:sym typeface="宋体" pitchFamily="2" charset="-122"/>
              </a:rPr>
              <a:t>这里输入简单的文字概述这里输入简单文字概述简单的文字概述这里输入简单的文字概述这里输入简单</a:t>
            </a:r>
          </a:p>
        </p:txBody>
      </p:sp>
      <p:sp>
        <p:nvSpPr>
          <p:cNvPr id="14" name="矩形 19"/>
          <p:cNvSpPr>
            <a:spLocks noChangeArrowheads="1"/>
          </p:cNvSpPr>
          <p:nvPr/>
        </p:nvSpPr>
        <p:spPr bwMode="auto">
          <a:xfrm>
            <a:off x="5550695" y="3063150"/>
            <a:ext cx="1514475" cy="284681"/>
          </a:xfrm>
          <a:prstGeom prst="rect">
            <a:avLst/>
          </a:prstGeom>
          <a:noFill/>
          <a:ln w="9525">
            <a:noFill/>
            <a:miter lim="800000"/>
            <a:headEnd/>
            <a:tailEnd/>
          </a:ln>
        </p:spPr>
        <p:txBody>
          <a:bodyPr lIns="68568" tIns="34284" rIns="68568" bIns="34284">
            <a:spAutoFit/>
          </a:bodyPr>
          <a:lstStyle/>
          <a:p>
            <a:r>
              <a:rPr lang="zh-CN" altLang="en-US" sz="1400" b="1" dirty="0">
                <a:solidFill>
                  <a:schemeClr val="tx1">
                    <a:lumMod val="65000"/>
                    <a:lumOff val="35000"/>
                  </a:schemeClr>
                </a:solidFill>
                <a:latin typeface="微软雅黑" pitchFamily="34" charset="-122"/>
                <a:ea typeface="微软雅黑" pitchFamily="34" charset="-122"/>
                <a:sym typeface="微软雅黑" pitchFamily="34" charset="-122"/>
              </a:rPr>
              <a:t>劣势</a:t>
            </a:r>
          </a:p>
        </p:txBody>
      </p:sp>
      <p:sp>
        <p:nvSpPr>
          <p:cNvPr id="15" name="文本框 37"/>
          <p:cNvSpPr txBox="1"/>
          <p:nvPr/>
        </p:nvSpPr>
        <p:spPr>
          <a:xfrm>
            <a:off x="445974" y="343108"/>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spTree>
    <p:extLst>
      <p:ext uri="{BB962C8B-B14F-4D97-AF65-F5344CB8AC3E}">
        <p14:creationId xmlns:p14="http://schemas.microsoft.com/office/powerpoint/2010/main" val="3894260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p:cBhvr>
                                        <p:cTn id="10" dur="500"/>
                                        <p:tgtEl>
                                          <p:spTgt spid="5"/>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p:cBhvr>
                                        <p:cTn id="25" dur="1000"/>
                                        <p:tgtEl>
                                          <p:spTgt spid="14"/>
                                        </p:tgtEl>
                                      </p:cBhvr>
                                    </p:animEffect>
                                    <p:anim calcmode="lin" valueType="num">
                                      <p:cBhvr>
                                        <p:cTn id="26" dur="1000" fill="hold"/>
                                        <p:tgtEl>
                                          <p:spTgt spid="14"/>
                                        </p:tgtEl>
                                        <p:attrNameLst>
                                          <p:attrName>ppt_x</p:attrName>
                                        </p:attrNameLst>
                                      </p:cBhvr>
                                      <p:tavLst>
                                        <p:tav tm="0">
                                          <p:val>
                                            <p:strVal val="#ppt_x"/>
                                          </p:val>
                                        </p:tav>
                                        <p:tav tm="100000">
                                          <p:val>
                                            <p:strVal val="#ppt_x"/>
                                          </p:val>
                                        </p:tav>
                                      </p:tavLst>
                                    </p:anim>
                                    <p:anim calcmode="lin" valueType="num">
                                      <p:cBhvr>
                                        <p:cTn id="27" dur="1000" fill="hold"/>
                                        <p:tgtEl>
                                          <p:spTgt spid="14"/>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p:cBhvr>
                                        <p:cTn id="30" dur="1000"/>
                                        <p:tgtEl>
                                          <p:spTgt spid="13"/>
                                        </p:tgtEl>
                                      </p:cBhvr>
                                    </p:animEffec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autoUpdateAnimBg="0"/>
      <p:bldP spid="6" grpId="0" bldLvl="0" animBg="1" autoUpdateAnimBg="0"/>
      <p:bldP spid="11" grpId="0" bldLvl="0" autoUpdateAnimBg="0"/>
      <p:bldP spid="12" grpId="0" bldLvl="0" autoUpdateAnimBg="0"/>
      <p:bldP spid="13" grpId="0" bldLvl="0" autoUpdateAnimBg="0"/>
      <p:bldP spid="14" grpId="0" bldLvl="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3627000" y="1882534"/>
            <a:ext cx="1890000" cy="1890256"/>
          </a:xfrm>
          <a:prstGeom prst="ellipse">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19" name="矩形 18"/>
          <p:cNvSpPr/>
          <p:nvPr/>
        </p:nvSpPr>
        <p:spPr>
          <a:xfrm>
            <a:off x="5688567" y="1299970"/>
            <a:ext cx="1917631" cy="877021"/>
          </a:xfrm>
          <a:prstGeom prst="rect">
            <a:avLst/>
          </a:prstGeom>
        </p:spPr>
        <p:txBody>
          <a:bodyPr wrap="square" lIns="68577" tIns="34289" rIns="68577" bIns="34289">
            <a:spAutoFit/>
          </a:bodyPr>
          <a:lstStyle/>
          <a:p>
            <a:pP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注册时间</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矩形 23"/>
          <p:cNvSpPr/>
          <p:nvPr/>
        </p:nvSpPr>
        <p:spPr>
          <a:xfrm>
            <a:off x="1537803" y="1299970"/>
            <a:ext cx="1917631" cy="877021"/>
          </a:xfrm>
          <a:prstGeom prst="rect">
            <a:avLst/>
          </a:prstGeom>
        </p:spPr>
        <p:txBody>
          <a:bodyPr wrap="square" lIns="68577" tIns="34289" rIns="68577" bIns="34289">
            <a:spAutoFit/>
          </a:bodyPr>
          <a:lstStyle/>
          <a:p>
            <a:pPr algn="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员工素质</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a:off x="6394609" y="2501476"/>
            <a:ext cx="1917631" cy="877021"/>
          </a:xfrm>
          <a:prstGeom prst="rect">
            <a:avLst/>
          </a:prstGeom>
        </p:spPr>
        <p:txBody>
          <a:bodyPr wrap="square" lIns="68577" tIns="34289" rIns="68577" bIns="34289">
            <a:spAutoFit/>
          </a:bodyPr>
          <a:lstStyle/>
          <a:p>
            <a:pP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注册资本</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831762" y="2501476"/>
            <a:ext cx="1917631" cy="877021"/>
          </a:xfrm>
          <a:prstGeom prst="rect">
            <a:avLst/>
          </a:prstGeom>
        </p:spPr>
        <p:txBody>
          <a:bodyPr wrap="square" lIns="68577" tIns="34289" rIns="68577" bIns="34289">
            <a:spAutoFit/>
          </a:bodyPr>
          <a:lstStyle/>
          <a:p>
            <a:pPr algn="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员工人数</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3" name="矩形 22"/>
          <p:cNvSpPr/>
          <p:nvPr/>
        </p:nvSpPr>
        <p:spPr>
          <a:xfrm>
            <a:off x="5688567" y="3684729"/>
            <a:ext cx="1917631" cy="877021"/>
          </a:xfrm>
          <a:prstGeom prst="rect">
            <a:avLst/>
          </a:prstGeom>
        </p:spPr>
        <p:txBody>
          <a:bodyPr wrap="square" lIns="68577" tIns="34289" rIns="68577" bIns="34289">
            <a:spAutoFit/>
          </a:bodyPr>
          <a:lstStyle/>
          <a:p>
            <a:pP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公司性质</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6" name="矩形 25"/>
          <p:cNvSpPr/>
          <p:nvPr/>
        </p:nvSpPr>
        <p:spPr>
          <a:xfrm>
            <a:off x="1537803" y="3684729"/>
            <a:ext cx="1917631" cy="877021"/>
          </a:xfrm>
          <a:prstGeom prst="rect">
            <a:avLst/>
          </a:prstGeom>
        </p:spPr>
        <p:txBody>
          <a:bodyPr wrap="square" lIns="68577" tIns="34289" rIns="68577" bIns="34289">
            <a:spAutoFit/>
          </a:bodyPr>
          <a:lstStyle/>
          <a:p>
            <a:pPr algn="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技术力量</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a:lnSpc>
                <a:spcPct val="150000"/>
              </a:lnSpc>
            </a:pPr>
            <a:r>
              <a:rPr lang="zh-CN" altLang="en-US" sz="800" dirty="0">
                <a:solidFill>
                  <a:schemeClr val="tx1">
                    <a:lumMod val="50000"/>
                    <a:lumOff val="50000"/>
                  </a:schemeClr>
                </a:solidFill>
                <a:latin typeface="微软雅黑" panose="020B0503020204020204" pitchFamily="34" charset="-122"/>
                <a:ea typeface="微软雅黑" panose="020B0503020204020204" pitchFamily="34" charset="-122"/>
              </a:rPr>
              <a:t>我们坚持以客户为中心，快速响应客户需求持续为客户创造长期价值进而成就客户</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 name="椭圆 8"/>
          <p:cNvSpPr/>
          <p:nvPr/>
        </p:nvSpPr>
        <p:spPr>
          <a:xfrm>
            <a:off x="4926366" y="1322642"/>
            <a:ext cx="652286" cy="652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2</a:t>
            </a:r>
            <a:endParaRPr lang="zh-CN" altLang="en-US" dirty="0">
              <a:ea typeface="微软雅黑" panose="020B0503020204020204" pitchFamily="34" charset="-122"/>
            </a:endParaRPr>
          </a:p>
        </p:txBody>
      </p:sp>
      <p:sp>
        <p:nvSpPr>
          <p:cNvPr id="13" name="椭圆 12"/>
          <p:cNvSpPr/>
          <p:nvPr/>
        </p:nvSpPr>
        <p:spPr>
          <a:xfrm>
            <a:off x="5606873" y="2501476"/>
            <a:ext cx="652286" cy="652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3</a:t>
            </a:r>
            <a:endParaRPr lang="zh-CN" altLang="en-US" dirty="0">
              <a:ea typeface="微软雅黑" panose="020B0503020204020204" pitchFamily="34" charset="-122"/>
            </a:endParaRPr>
          </a:p>
        </p:txBody>
      </p:sp>
      <p:sp>
        <p:nvSpPr>
          <p:cNvPr id="16" name="椭圆 15"/>
          <p:cNvSpPr/>
          <p:nvPr/>
        </p:nvSpPr>
        <p:spPr>
          <a:xfrm>
            <a:off x="4926366" y="3680308"/>
            <a:ext cx="652286" cy="652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4</a:t>
            </a:r>
            <a:endParaRPr lang="zh-CN" altLang="en-US" dirty="0">
              <a:ea typeface="微软雅黑" panose="020B0503020204020204" pitchFamily="34" charset="-122"/>
            </a:endParaRPr>
          </a:p>
        </p:txBody>
      </p:sp>
      <p:sp>
        <p:nvSpPr>
          <p:cNvPr id="10" name="椭圆 9"/>
          <p:cNvSpPr/>
          <p:nvPr/>
        </p:nvSpPr>
        <p:spPr>
          <a:xfrm>
            <a:off x="3565350" y="3680308"/>
            <a:ext cx="652286" cy="65237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5</a:t>
            </a:r>
            <a:endParaRPr lang="zh-CN" altLang="en-US" dirty="0">
              <a:ea typeface="微软雅黑" panose="020B0503020204020204" pitchFamily="34" charset="-122"/>
            </a:endParaRPr>
          </a:p>
        </p:txBody>
      </p:sp>
      <p:sp>
        <p:nvSpPr>
          <p:cNvPr id="14" name="椭圆 13"/>
          <p:cNvSpPr/>
          <p:nvPr/>
        </p:nvSpPr>
        <p:spPr>
          <a:xfrm>
            <a:off x="2884842" y="2501476"/>
            <a:ext cx="652286" cy="65237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6</a:t>
            </a:r>
            <a:endParaRPr lang="zh-CN" altLang="en-US" dirty="0">
              <a:ea typeface="微软雅黑" panose="020B0503020204020204" pitchFamily="34" charset="-122"/>
            </a:endParaRPr>
          </a:p>
        </p:txBody>
      </p:sp>
      <p:sp>
        <p:nvSpPr>
          <p:cNvPr id="17" name="椭圆 16"/>
          <p:cNvSpPr/>
          <p:nvPr/>
        </p:nvSpPr>
        <p:spPr>
          <a:xfrm>
            <a:off x="3565349" y="1322642"/>
            <a:ext cx="652286" cy="65237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微软雅黑" panose="020B0503020204020204" pitchFamily="34" charset="-122"/>
              </a:rPr>
              <a:t>1</a:t>
            </a:r>
            <a:endParaRPr lang="zh-CN" altLang="en-US" dirty="0">
              <a:ea typeface="微软雅黑" panose="020B0503020204020204" pitchFamily="34" charset="-122"/>
            </a:endParaRPr>
          </a:p>
        </p:txBody>
      </p:sp>
      <p:sp>
        <p:nvSpPr>
          <p:cNvPr id="45" name="灯片编号占位符 44"/>
          <p:cNvSpPr>
            <a:spLocks noGrp="1"/>
          </p:cNvSpPr>
          <p:nvPr>
            <p:ph type="sldNum" sz="quarter" idx="12"/>
          </p:nvPr>
        </p:nvSpPr>
        <p:spPr/>
        <p:txBody>
          <a:bodyPr/>
          <a:lstStyle/>
          <a:p>
            <a:fld id="{18AF668F-848C-4CC0-8143-F2E483CC7783}" type="slidenum">
              <a:rPr lang="zh-CN" altLang="en-US" smtClean="0"/>
              <a:pPr/>
              <a:t>18</a:t>
            </a:fld>
            <a:endParaRPr lang="zh-CN" altLang="en-US"/>
          </a:p>
        </p:txBody>
      </p:sp>
      <p:sp>
        <p:nvSpPr>
          <p:cNvPr id="2" name="文本框 37">
            <a:extLst>
              <a:ext uri="{FF2B5EF4-FFF2-40B4-BE49-F238E27FC236}">
                <a16:creationId xmlns:a16="http://schemas.microsoft.com/office/drawing/2014/main" id="{7C0ABE00-9D87-49B9-9B99-2934339AC303}"/>
              </a:ext>
            </a:extLst>
          </p:cNvPr>
          <p:cNvSpPr txBox="1"/>
          <p:nvPr/>
        </p:nvSpPr>
        <p:spPr>
          <a:xfrm>
            <a:off x="395843" y="343347"/>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工作感想</a:t>
            </a:r>
            <a:endParaRPr lang="zh-CN" altLang="zh-CN" sz="1600" dirty="0">
              <a:solidFill>
                <a:schemeClr val="accent1"/>
              </a:solidFill>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val="34426696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1+#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1+#ppt_w/2"/>
                                          </p:val>
                                        </p:tav>
                                        <p:tav tm="100000">
                                          <p:val>
                                            <p:strVal val="#ppt_x"/>
                                          </p:val>
                                        </p:tav>
                                      </p:tavLst>
                                    </p:anim>
                                    <p:anim calcmode="lin" valueType="num">
                                      <p:cBhvr additive="base">
                                        <p:cTn id="20" dur="5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500" fill="hold"/>
                                        <p:tgtEl>
                                          <p:spTgt spid="23"/>
                                        </p:tgtEl>
                                        <p:attrNameLst>
                                          <p:attrName>ppt_x</p:attrName>
                                        </p:attrNameLst>
                                      </p:cBhvr>
                                      <p:tavLst>
                                        <p:tav tm="0">
                                          <p:val>
                                            <p:strVal val="1+#ppt_w/2"/>
                                          </p:val>
                                        </p:tav>
                                        <p:tav tm="100000">
                                          <p:val>
                                            <p:strVal val="#ppt_x"/>
                                          </p:val>
                                        </p:tav>
                                      </p:tavLst>
                                    </p:anim>
                                    <p:anim calcmode="lin" valueType="num">
                                      <p:cBhvr additive="base">
                                        <p:cTn id="24" dur="5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fill="hold"/>
                                        <p:tgtEl>
                                          <p:spTgt spid="26"/>
                                        </p:tgtEl>
                                        <p:attrNameLst>
                                          <p:attrName>ppt_x</p:attrName>
                                        </p:attrNameLst>
                                      </p:cBhvr>
                                      <p:tavLst>
                                        <p:tav tm="0">
                                          <p:val>
                                            <p:strVal val="0-#ppt_w/2"/>
                                          </p:val>
                                        </p:tav>
                                        <p:tav tm="100000">
                                          <p:val>
                                            <p:strVal val="#ppt_x"/>
                                          </p:val>
                                        </p:tav>
                                      </p:tavLst>
                                    </p:anim>
                                    <p:anim calcmode="lin" valueType="num">
                                      <p:cBhvr additive="base">
                                        <p:cTn id="28" dur="500" fill="hold"/>
                                        <p:tgtEl>
                                          <p:spTgt spid="2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0-#ppt_w/2"/>
                                          </p:val>
                                        </p:tav>
                                        <p:tav tm="100000">
                                          <p:val>
                                            <p:strVal val="#ppt_x"/>
                                          </p:val>
                                        </p:tav>
                                      </p:tavLst>
                                    </p:anim>
                                    <p:anim calcmode="lin" valueType="num">
                                      <p:cBhvr additive="base">
                                        <p:cTn id="32" dur="500" fill="hold"/>
                                        <p:tgtEl>
                                          <p:spTgt spid="2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9" grpId="0"/>
      <p:bldP spid="24" grpId="0"/>
      <p:bldP spid="22" grpId="0"/>
      <p:bldP spid="25" grpId="0"/>
      <p:bldP spid="23"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7"/>
          <p:cNvSpPr>
            <a:spLocks noChangeAspect="1"/>
          </p:cNvSpPr>
          <p:nvPr/>
        </p:nvSpPr>
        <p:spPr bwMode="auto">
          <a:xfrm>
            <a:off x="1403463" y="1485964"/>
            <a:ext cx="2816742" cy="3659132"/>
          </a:xfrm>
          <a:custGeom>
            <a:avLst/>
            <a:gdLst>
              <a:gd name="T0" fmla="*/ 401 w 1218"/>
              <a:gd name="T1" fmla="*/ 1586 h 1586"/>
              <a:gd name="T2" fmla="*/ 665 w 1218"/>
              <a:gd name="T3" fmla="*/ 1586 h 1586"/>
              <a:gd name="T4" fmla="*/ 647 w 1218"/>
              <a:gd name="T5" fmla="*/ 1268 h 1586"/>
              <a:gd name="T6" fmla="*/ 765 w 1218"/>
              <a:gd name="T7" fmla="*/ 746 h 1586"/>
              <a:gd name="T8" fmla="*/ 1178 w 1218"/>
              <a:gd name="T9" fmla="*/ 746 h 1586"/>
              <a:gd name="T10" fmla="*/ 775 w 1218"/>
              <a:gd name="T11" fmla="*/ 674 h 1586"/>
              <a:gd name="T12" fmla="*/ 1218 w 1218"/>
              <a:gd name="T13" fmla="*/ 459 h 1586"/>
              <a:gd name="T14" fmla="*/ 945 w 1218"/>
              <a:gd name="T15" fmla="*/ 448 h 1586"/>
              <a:gd name="T16" fmla="*/ 952 w 1218"/>
              <a:gd name="T17" fmla="*/ 198 h 1586"/>
              <a:gd name="T18" fmla="*/ 821 w 1218"/>
              <a:gd name="T19" fmla="*/ 523 h 1586"/>
              <a:gd name="T20" fmla="*/ 632 w 1218"/>
              <a:gd name="T21" fmla="*/ 746 h 1586"/>
              <a:gd name="T22" fmla="*/ 821 w 1218"/>
              <a:gd name="T23" fmla="*/ 208 h 1586"/>
              <a:gd name="T24" fmla="*/ 608 w 1218"/>
              <a:gd name="T25" fmla="*/ 360 h 1586"/>
              <a:gd name="T26" fmla="*/ 313 w 1218"/>
              <a:gd name="T27" fmla="*/ 26 h 1586"/>
              <a:gd name="T28" fmla="*/ 541 w 1218"/>
              <a:gd name="T29" fmla="*/ 318 h 1586"/>
              <a:gd name="T30" fmla="*/ 321 w 1218"/>
              <a:gd name="T31" fmla="*/ 217 h 1586"/>
              <a:gd name="T32" fmla="*/ 113 w 1218"/>
              <a:gd name="T33" fmla="*/ 107 h 1586"/>
              <a:gd name="T34" fmla="*/ 321 w 1218"/>
              <a:gd name="T35" fmla="*/ 240 h 1586"/>
              <a:gd name="T36" fmla="*/ 557 w 1218"/>
              <a:gd name="T37" fmla="*/ 448 h 1586"/>
              <a:gd name="T38" fmla="*/ 577 w 1218"/>
              <a:gd name="T39" fmla="*/ 904 h 1586"/>
              <a:gd name="T40" fmla="*/ 377 w 1218"/>
              <a:gd name="T41" fmla="*/ 693 h 1586"/>
              <a:gd name="T42" fmla="*/ 299 w 1218"/>
              <a:gd name="T43" fmla="*/ 407 h 1586"/>
              <a:gd name="T44" fmla="*/ 275 w 1218"/>
              <a:gd name="T45" fmla="*/ 648 h 1586"/>
              <a:gd name="T46" fmla="*/ 0 w 1218"/>
              <a:gd name="T47" fmla="*/ 662 h 1586"/>
              <a:gd name="T48" fmla="*/ 321 w 1218"/>
              <a:gd name="T49" fmla="*/ 710 h 1586"/>
              <a:gd name="T50" fmla="*/ 513 w 1218"/>
              <a:gd name="T51" fmla="*/ 980 h 1586"/>
              <a:gd name="T52" fmla="*/ 125 w 1218"/>
              <a:gd name="T53" fmla="*/ 1038 h 1586"/>
              <a:gd name="T54" fmla="*/ 501 w 1218"/>
              <a:gd name="T55" fmla="*/ 1050 h 1586"/>
              <a:gd name="T56" fmla="*/ 401 w 1218"/>
              <a:gd name="T57" fmla="*/ 1586 h 1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18" h="1586">
                <a:moveTo>
                  <a:pt x="401" y="1586"/>
                </a:moveTo>
                <a:cubicBezTo>
                  <a:pt x="665" y="1586"/>
                  <a:pt x="665" y="1586"/>
                  <a:pt x="665" y="1586"/>
                </a:cubicBezTo>
                <a:cubicBezTo>
                  <a:pt x="665" y="1586"/>
                  <a:pt x="659" y="1456"/>
                  <a:pt x="647" y="1268"/>
                </a:cubicBezTo>
                <a:cubicBezTo>
                  <a:pt x="635" y="1080"/>
                  <a:pt x="629" y="840"/>
                  <a:pt x="765" y="746"/>
                </a:cubicBezTo>
                <a:cubicBezTo>
                  <a:pt x="901" y="652"/>
                  <a:pt x="1096" y="648"/>
                  <a:pt x="1178" y="746"/>
                </a:cubicBezTo>
                <a:cubicBezTo>
                  <a:pt x="1178" y="746"/>
                  <a:pt x="1017" y="568"/>
                  <a:pt x="775" y="674"/>
                </a:cubicBezTo>
                <a:cubicBezTo>
                  <a:pt x="775" y="674"/>
                  <a:pt x="912" y="370"/>
                  <a:pt x="1218" y="459"/>
                </a:cubicBezTo>
                <a:cubicBezTo>
                  <a:pt x="1218" y="459"/>
                  <a:pt x="1081" y="404"/>
                  <a:pt x="945" y="448"/>
                </a:cubicBezTo>
                <a:cubicBezTo>
                  <a:pt x="945" y="448"/>
                  <a:pt x="1022" y="359"/>
                  <a:pt x="952" y="198"/>
                </a:cubicBezTo>
                <a:cubicBezTo>
                  <a:pt x="952" y="198"/>
                  <a:pt x="1027" y="402"/>
                  <a:pt x="821" y="523"/>
                </a:cubicBezTo>
                <a:cubicBezTo>
                  <a:pt x="714" y="586"/>
                  <a:pt x="632" y="746"/>
                  <a:pt x="632" y="746"/>
                </a:cubicBezTo>
                <a:cubicBezTo>
                  <a:pt x="632" y="746"/>
                  <a:pt x="551" y="236"/>
                  <a:pt x="821" y="208"/>
                </a:cubicBezTo>
                <a:cubicBezTo>
                  <a:pt x="821" y="208"/>
                  <a:pt x="668" y="205"/>
                  <a:pt x="608" y="360"/>
                </a:cubicBezTo>
                <a:cubicBezTo>
                  <a:pt x="608" y="360"/>
                  <a:pt x="557" y="0"/>
                  <a:pt x="313" y="26"/>
                </a:cubicBezTo>
                <a:cubicBezTo>
                  <a:pt x="313" y="26"/>
                  <a:pt x="521" y="8"/>
                  <a:pt x="541" y="318"/>
                </a:cubicBezTo>
                <a:cubicBezTo>
                  <a:pt x="541" y="318"/>
                  <a:pt x="482" y="198"/>
                  <a:pt x="321" y="217"/>
                </a:cubicBezTo>
                <a:cubicBezTo>
                  <a:pt x="161" y="236"/>
                  <a:pt x="113" y="107"/>
                  <a:pt x="113" y="107"/>
                </a:cubicBezTo>
                <a:cubicBezTo>
                  <a:pt x="113" y="107"/>
                  <a:pt x="154" y="229"/>
                  <a:pt x="321" y="240"/>
                </a:cubicBezTo>
                <a:cubicBezTo>
                  <a:pt x="489" y="252"/>
                  <a:pt x="555" y="378"/>
                  <a:pt x="557" y="448"/>
                </a:cubicBezTo>
                <a:cubicBezTo>
                  <a:pt x="559" y="518"/>
                  <a:pt x="577" y="904"/>
                  <a:pt x="577" y="904"/>
                </a:cubicBezTo>
                <a:cubicBezTo>
                  <a:pt x="577" y="904"/>
                  <a:pt x="485" y="767"/>
                  <a:pt x="377" y="693"/>
                </a:cubicBezTo>
                <a:cubicBezTo>
                  <a:pt x="269" y="618"/>
                  <a:pt x="229" y="510"/>
                  <a:pt x="299" y="407"/>
                </a:cubicBezTo>
                <a:cubicBezTo>
                  <a:pt x="299" y="407"/>
                  <a:pt x="213" y="494"/>
                  <a:pt x="275" y="648"/>
                </a:cubicBezTo>
                <a:cubicBezTo>
                  <a:pt x="275" y="648"/>
                  <a:pt x="135" y="592"/>
                  <a:pt x="0" y="662"/>
                </a:cubicBezTo>
                <a:cubicBezTo>
                  <a:pt x="0" y="662"/>
                  <a:pt x="192" y="586"/>
                  <a:pt x="321" y="710"/>
                </a:cubicBezTo>
                <a:cubicBezTo>
                  <a:pt x="451" y="834"/>
                  <a:pt x="513" y="980"/>
                  <a:pt x="513" y="980"/>
                </a:cubicBezTo>
                <a:cubicBezTo>
                  <a:pt x="513" y="980"/>
                  <a:pt x="297" y="886"/>
                  <a:pt x="125" y="1038"/>
                </a:cubicBezTo>
                <a:cubicBezTo>
                  <a:pt x="125" y="1038"/>
                  <a:pt x="431" y="886"/>
                  <a:pt x="501" y="1050"/>
                </a:cubicBezTo>
                <a:cubicBezTo>
                  <a:pt x="571" y="1214"/>
                  <a:pt x="551" y="1440"/>
                  <a:pt x="401" y="1586"/>
                </a:cubicBezTo>
                <a:close/>
              </a:path>
            </a:pathLst>
          </a:custGeom>
          <a:solidFill>
            <a:schemeClr val="bg1">
              <a:lumMod val="65000"/>
              <a:alpha val="78000"/>
            </a:schemeClr>
          </a:solidFill>
          <a:ln>
            <a:noFill/>
          </a:ln>
        </p:spPr>
        <p:txBody>
          <a:bodyPr lIns="68415" tIns="34209" rIns="68415" bIns="34209"/>
          <a:lstStyle/>
          <a:p>
            <a:pPr defTabSz="825818">
              <a:defRPr/>
            </a:pPr>
            <a:endParaRPr lang="en-US" sz="1600" dirty="0">
              <a:solidFill>
                <a:srgbClr val="FFD85F"/>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5356801" y="2102768"/>
            <a:ext cx="3303938" cy="253752"/>
          </a:xfrm>
          <a:prstGeom prst="rect">
            <a:avLst/>
          </a:prstGeom>
          <a:noFill/>
        </p:spPr>
        <p:txBody>
          <a:bodyPr wrap="square" lIns="68415" tIns="34209" rIns="68415" bIns="34209" rtlCol="0">
            <a:spAutoFit/>
          </a:bodyPr>
          <a:lstStyle/>
          <a:p>
            <a:pPr defTabSz="825818"/>
            <a:r>
              <a:rPr lang="zh-CN" altLang="en-US" sz="1200" dirty="0">
                <a:solidFill>
                  <a:schemeClr val="accent1"/>
                </a:solidFill>
                <a:latin typeface="微软雅黑" panose="020B0503020204020204" pitchFamily="34" charset="-122"/>
                <a:ea typeface="微软雅黑" panose="020B0503020204020204" pitchFamily="34" charset="-122"/>
              </a:rPr>
              <a:t>个人素质</a:t>
            </a:r>
          </a:p>
        </p:txBody>
      </p:sp>
      <p:sp>
        <p:nvSpPr>
          <p:cNvPr id="27" name="TextBox 26"/>
          <p:cNvSpPr txBox="1"/>
          <p:nvPr/>
        </p:nvSpPr>
        <p:spPr>
          <a:xfrm>
            <a:off x="5356793" y="2473333"/>
            <a:ext cx="2835978" cy="1218375"/>
          </a:xfrm>
          <a:prstGeom prst="rect">
            <a:avLst/>
          </a:prstGeom>
          <a:noFill/>
        </p:spPr>
        <p:txBody>
          <a:bodyPr wrap="square" lIns="68415" tIns="34209" rIns="68415" bIns="34209">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pPr algn="just" defTabSz="825818">
              <a:lnSpc>
                <a:spcPct val="120000"/>
              </a:lnSpc>
            </a:pPr>
            <a:r>
              <a:rPr lang="zh-CN" altLang="en-US" sz="900" dirty="0">
                <a:solidFill>
                  <a:schemeClr val="tx1">
                    <a:lumMod val="50000"/>
                    <a:lumOff val="50000"/>
                  </a:schemeClr>
                </a:solidFill>
              </a:rPr>
              <a:t>在持续长期发展过程中，继承优良传统，适应时代要求，由企业家积极倡导，全体员工自觉实践，从而形成的代表企业信念、激发企业活力、推动企业生产经营的团体精神和行为规范。按照不同层次划分为精神文化型和组织制度型两类。划分为精神文化型和组织制度型两类。</a:t>
            </a:r>
          </a:p>
          <a:p>
            <a:pPr algn="just" defTabSz="825818">
              <a:lnSpc>
                <a:spcPct val="120000"/>
              </a:lnSpc>
            </a:pPr>
            <a:endParaRPr lang="zh-CN" altLang="en-US" sz="900" dirty="0">
              <a:solidFill>
                <a:schemeClr val="tx1">
                  <a:lumMod val="50000"/>
                  <a:lumOff val="50000"/>
                </a:schemeClr>
              </a:solidFill>
            </a:endParaRPr>
          </a:p>
        </p:txBody>
      </p:sp>
      <p:grpSp>
        <p:nvGrpSpPr>
          <p:cNvPr id="2" name="组合 27"/>
          <p:cNvGrpSpPr/>
          <p:nvPr/>
        </p:nvGrpSpPr>
        <p:grpSpPr>
          <a:xfrm>
            <a:off x="3887925" y="2982523"/>
            <a:ext cx="800220" cy="793018"/>
            <a:chOff x="3302200" y="4004437"/>
            <a:chExt cx="1067515" cy="1057275"/>
          </a:xfrm>
          <a:noFill/>
        </p:grpSpPr>
        <p:sp>
          <p:nvSpPr>
            <p:cNvPr id="29" name="Oval 38"/>
            <p:cNvSpPr/>
            <p:nvPr/>
          </p:nvSpPr>
          <p:spPr>
            <a:xfrm>
              <a:off x="3304057" y="4004437"/>
              <a:ext cx="1057275" cy="105727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825818">
                <a:defRPr/>
              </a:pPr>
              <a:endParaRPr lang="en-US" altLang="zh-CN" sz="9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3302200" y="4356362"/>
              <a:ext cx="1067515" cy="451370"/>
            </a:xfrm>
            <a:prstGeom prst="rect">
              <a:avLst/>
            </a:prstGeom>
            <a:grpFill/>
            <a:ln>
              <a:noFill/>
            </a:ln>
          </p:spPr>
          <p:txBody>
            <a:bodyPr wrap="none" rtlCol="0">
              <a:spAutoFit/>
            </a:bodyPr>
            <a:lstStyle/>
            <a:p>
              <a:pPr defTabSz="825818"/>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执行力</a:t>
              </a:r>
            </a:p>
          </p:txBody>
        </p:sp>
      </p:grpSp>
      <p:grpSp>
        <p:nvGrpSpPr>
          <p:cNvPr id="3" name="组合 30"/>
          <p:cNvGrpSpPr/>
          <p:nvPr/>
        </p:nvGrpSpPr>
        <p:grpSpPr>
          <a:xfrm>
            <a:off x="739584" y="2611388"/>
            <a:ext cx="723275" cy="704135"/>
            <a:chOff x="1137556" y="3419675"/>
            <a:chExt cx="964865" cy="938775"/>
          </a:xfrm>
          <a:noFill/>
        </p:grpSpPr>
        <p:sp>
          <p:nvSpPr>
            <p:cNvPr id="32" name="Oval 35"/>
            <p:cNvSpPr/>
            <p:nvPr/>
          </p:nvSpPr>
          <p:spPr bwMode="auto">
            <a:xfrm>
              <a:off x="1137556" y="3419675"/>
              <a:ext cx="938775" cy="93877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825818">
                <a:defRPr/>
              </a:pP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3" name="TextBox 32"/>
            <p:cNvSpPr txBox="1"/>
            <p:nvPr/>
          </p:nvSpPr>
          <p:spPr>
            <a:xfrm>
              <a:off x="1137556" y="3689006"/>
              <a:ext cx="964865" cy="410338"/>
            </a:xfrm>
            <a:prstGeom prst="rect">
              <a:avLst/>
            </a:prstGeom>
            <a:grpFill/>
            <a:ln>
              <a:noFill/>
            </a:ln>
          </p:spPr>
          <p:txBody>
            <a:bodyPr wrap="none" rtlCol="0">
              <a:spAutoFit/>
            </a:bodyPr>
            <a:lstStyle/>
            <a:p>
              <a:pPr defTabSz="825818"/>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rPr>
                <a:t>创新力</a:t>
              </a:r>
            </a:p>
          </p:txBody>
        </p:sp>
      </p:grpSp>
      <p:grpSp>
        <p:nvGrpSpPr>
          <p:cNvPr id="4" name="组合 33"/>
          <p:cNvGrpSpPr/>
          <p:nvPr/>
        </p:nvGrpSpPr>
        <p:grpSpPr>
          <a:xfrm>
            <a:off x="4095037" y="2130112"/>
            <a:ext cx="730958" cy="694324"/>
            <a:chOff x="5077317" y="2803490"/>
            <a:chExt cx="975114" cy="925694"/>
          </a:xfrm>
        </p:grpSpPr>
        <p:sp>
          <p:nvSpPr>
            <p:cNvPr id="35" name="Oval 26"/>
            <p:cNvSpPr/>
            <p:nvPr/>
          </p:nvSpPr>
          <p:spPr bwMode="auto">
            <a:xfrm>
              <a:off x="5077317" y="2803490"/>
              <a:ext cx="925696" cy="925694"/>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825818">
                <a:defRPr/>
              </a:pP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6" name="TextBox 35"/>
            <p:cNvSpPr txBox="1"/>
            <p:nvPr/>
          </p:nvSpPr>
          <p:spPr>
            <a:xfrm>
              <a:off x="5087566" y="3075496"/>
              <a:ext cx="964865" cy="410338"/>
            </a:xfrm>
            <a:prstGeom prst="rect">
              <a:avLst/>
            </a:prstGeom>
            <a:noFill/>
          </p:spPr>
          <p:txBody>
            <a:bodyPr wrap="none" rtlCol="0">
              <a:spAutoFit/>
            </a:bodyPr>
            <a:lstStyle/>
            <a:p>
              <a:pPr defTabSz="825818"/>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感召力</a:t>
              </a:r>
            </a:p>
          </p:txBody>
        </p:sp>
      </p:grpSp>
      <p:grpSp>
        <p:nvGrpSpPr>
          <p:cNvPr id="5" name="组合 36"/>
          <p:cNvGrpSpPr/>
          <p:nvPr/>
        </p:nvGrpSpPr>
        <p:grpSpPr>
          <a:xfrm>
            <a:off x="2867549" y="1323909"/>
            <a:ext cx="723275" cy="650992"/>
            <a:chOff x="3770224" y="1850960"/>
            <a:chExt cx="964865" cy="867922"/>
          </a:xfrm>
          <a:solidFill>
            <a:schemeClr val="tx1">
              <a:lumMod val="50000"/>
            </a:schemeClr>
          </a:solidFill>
        </p:grpSpPr>
        <p:sp>
          <p:nvSpPr>
            <p:cNvPr id="38" name="Oval 22"/>
            <p:cNvSpPr/>
            <p:nvPr/>
          </p:nvSpPr>
          <p:spPr bwMode="auto">
            <a:xfrm>
              <a:off x="3814606" y="1850960"/>
              <a:ext cx="867926" cy="867922"/>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825818">
                <a:defRPr/>
              </a:pP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9" name="TextBox 38"/>
            <p:cNvSpPr txBox="1"/>
            <p:nvPr/>
          </p:nvSpPr>
          <p:spPr>
            <a:xfrm>
              <a:off x="3770224" y="2081271"/>
              <a:ext cx="964865" cy="410337"/>
            </a:xfrm>
            <a:prstGeom prst="rect">
              <a:avLst/>
            </a:prstGeom>
            <a:noFill/>
          </p:spPr>
          <p:txBody>
            <a:bodyPr wrap="none" rtlCol="0">
              <a:spAutoFit/>
            </a:bodyPr>
            <a:lstStyle/>
            <a:p>
              <a:pPr defTabSz="825818"/>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rPr>
                <a:t>决策力</a:t>
              </a:r>
            </a:p>
          </p:txBody>
        </p:sp>
      </p:grpSp>
      <p:grpSp>
        <p:nvGrpSpPr>
          <p:cNvPr id="6" name="组合 39"/>
          <p:cNvGrpSpPr/>
          <p:nvPr/>
        </p:nvGrpSpPr>
        <p:grpSpPr>
          <a:xfrm>
            <a:off x="1551536" y="962252"/>
            <a:ext cx="724892" cy="693041"/>
            <a:chOff x="1537333" y="1706936"/>
            <a:chExt cx="967025" cy="923983"/>
          </a:xfrm>
          <a:noFill/>
        </p:grpSpPr>
        <p:sp>
          <p:nvSpPr>
            <p:cNvPr id="41" name="Oval 18"/>
            <p:cNvSpPr/>
            <p:nvPr/>
          </p:nvSpPr>
          <p:spPr bwMode="auto">
            <a:xfrm>
              <a:off x="1537333" y="1706936"/>
              <a:ext cx="923981" cy="923983"/>
            </a:xfrm>
            <a:prstGeom prst="ellipse">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825818">
                <a:defRPr/>
              </a:pP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1539491" y="2020981"/>
              <a:ext cx="964867" cy="410338"/>
            </a:xfrm>
            <a:prstGeom prst="rect">
              <a:avLst/>
            </a:prstGeom>
            <a:grpFill/>
            <a:ln>
              <a:noFill/>
            </a:ln>
          </p:spPr>
          <p:txBody>
            <a:bodyPr wrap="none" rtlCol="0">
              <a:spAutoFit/>
            </a:bodyPr>
            <a:lstStyle/>
            <a:p>
              <a:pPr defTabSz="825818"/>
              <a:r>
                <a:rPr lang="zh-CN" altLang="en-US" sz="1400" b="1" dirty="0">
                  <a:solidFill>
                    <a:schemeClr val="tx1">
                      <a:lumMod val="50000"/>
                      <a:lumOff val="50000"/>
                    </a:schemeClr>
                  </a:solidFill>
                  <a:latin typeface="微软雅黑" panose="020B0503020204020204" pitchFamily="34" charset="-122"/>
                  <a:ea typeface="微软雅黑" panose="020B0503020204020204" pitchFamily="34" charset="-122"/>
                </a:rPr>
                <a:t>远见力</a:t>
              </a:r>
            </a:p>
          </p:txBody>
        </p:sp>
      </p:grpSp>
      <p:sp>
        <p:nvSpPr>
          <p:cNvPr id="43" name="Oval 18"/>
          <p:cNvSpPr/>
          <p:nvPr/>
        </p:nvSpPr>
        <p:spPr bwMode="auto">
          <a:xfrm>
            <a:off x="1414047" y="1655287"/>
            <a:ext cx="278221" cy="27838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415" tIns="34209" rIns="68415" bIns="34209" anchor="ctr"/>
          <a:lstStyle/>
          <a:p>
            <a:pPr algn="ctr" defTabSz="825818">
              <a:defRPr/>
            </a:pPr>
            <a:endParaRPr lang="en-US" altLang="zh-CN" sz="1600" dirty="0">
              <a:solidFill>
                <a:srgbClr val="FFD85F"/>
              </a:solidFill>
              <a:latin typeface="微软雅黑" panose="020B0503020204020204" pitchFamily="34" charset="-122"/>
              <a:ea typeface="微软雅黑" panose="020B0503020204020204" pitchFamily="34" charset="-122"/>
            </a:endParaRPr>
          </a:p>
        </p:txBody>
      </p:sp>
      <p:sp>
        <p:nvSpPr>
          <p:cNvPr id="44" name="Oval 18"/>
          <p:cNvSpPr/>
          <p:nvPr/>
        </p:nvSpPr>
        <p:spPr bwMode="auto">
          <a:xfrm>
            <a:off x="1990142" y="2194938"/>
            <a:ext cx="278221" cy="27838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68415" tIns="34209" rIns="68415" bIns="34209" anchor="ctr"/>
          <a:lstStyle/>
          <a:p>
            <a:pPr algn="ctr" defTabSz="825818">
              <a:defRPr/>
            </a:pPr>
            <a:endParaRPr lang="en-US" altLang="zh-CN" sz="1600" dirty="0">
              <a:solidFill>
                <a:srgbClr val="FFD85F"/>
              </a:solidFill>
              <a:latin typeface="微软雅黑" panose="020B0503020204020204" pitchFamily="34" charset="-122"/>
              <a:ea typeface="微软雅黑" panose="020B0503020204020204" pitchFamily="34" charset="-122"/>
            </a:endParaRPr>
          </a:p>
        </p:txBody>
      </p:sp>
      <p:sp>
        <p:nvSpPr>
          <p:cNvPr id="45" name="Oval 18"/>
          <p:cNvSpPr/>
          <p:nvPr/>
        </p:nvSpPr>
        <p:spPr bwMode="auto">
          <a:xfrm>
            <a:off x="3582744" y="1802447"/>
            <a:ext cx="278221" cy="27838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415" tIns="34209" rIns="68415" bIns="34209" anchor="ctr"/>
          <a:lstStyle/>
          <a:p>
            <a:pPr algn="ctr" defTabSz="825818">
              <a:defRPr/>
            </a:pPr>
            <a:endParaRPr lang="en-US" altLang="zh-CN" sz="1600" dirty="0">
              <a:solidFill>
                <a:srgbClr val="FFD85F"/>
              </a:solidFill>
              <a:latin typeface="微软雅黑" panose="020B0503020204020204" pitchFamily="34" charset="-122"/>
              <a:ea typeface="微软雅黑" panose="020B0503020204020204" pitchFamily="34" charset="-122"/>
            </a:endParaRPr>
          </a:p>
        </p:txBody>
      </p:sp>
      <p:sp>
        <p:nvSpPr>
          <p:cNvPr id="46" name="Oval 18"/>
          <p:cNvSpPr/>
          <p:nvPr/>
        </p:nvSpPr>
        <p:spPr bwMode="auto">
          <a:xfrm>
            <a:off x="1459441" y="3775535"/>
            <a:ext cx="278221" cy="27838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415" tIns="34209" rIns="68415" bIns="34209" anchor="ctr"/>
          <a:lstStyle/>
          <a:p>
            <a:pPr algn="ctr" defTabSz="825818">
              <a:defRPr/>
            </a:pPr>
            <a:endParaRPr lang="en-US" altLang="zh-CN" sz="1600" dirty="0">
              <a:solidFill>
                <a:srgbClr val="FFD85F"/>
              </a:solidFill>
              <a:latin typeface="微软雅黑" panose="020B0503020204020204" pitchFamily="34" charset="-122"/>
              <a:ea typeface="微软雅黑" panose="020B0503020204020204" pitchFamily="34" charset="-122"/>
            </a:endParaRPr>
          </a:p>
        </p:txBody>
      </p:sp>
      <p:sp>
        <p:nvSpPr>
          <p:cNvPr id="24" name="文本框 37"/>
          <p:cNvSpPr txBox="1"/>
          <p:nvPr/>
        </p:nvSpPr>
        <p:spPr>
          <a:xfrm>
            <a:off x="395843" y="343347"/>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自我评价</a:t>
            </a:r>
            <a:endParaRPr lang="zh-CN" altLang="zh-CN" sz="1600"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29985722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2"/>
                                        </p:tgtEl>
                                        <p:attrNameLst>
                                          <p:attrName>style.visibility</p:attrName>
                                        </p:attrNameLst>
                                      </p:cBhvr>
                                      <p:to>
                                        <p:strVal val="visible"/>
                                      </p:to>
                                    </p:set>
                                    <p:anim calcmode="lin" valueType="num">
                                      <p:cBhvr>
                                        <p:cTn id="29" dur="500" fill="hold"/>
                                        <p:tgtEl>
                                          <p:spTgt spid="2"/>
                                        </p:tgtEl>
                                        <p:attrNameLst>
                                          <p:attrName>ppt_w</p:attrName>
                                        </p:attrNameLst>
                                      </p:cBhvr>
                                      <p:tavLst>
                                        <p:tav tm="0">
                                          <p:val>
                                            <p:fltVal val="0"/>
                                          </p:val>
                                        </p:tav>
                                        <p:tav tm="100000">
                                          <p:val>
                                            <p:strVal val="#ppt_w"/>
                                          </p:val>
                                        </p:tav>
                                      </p:tavLst>
                                    </p:anim>
                                    <p:anim calcmode="lin" valueType="num">
                                      <p:cBhvr>
                                        <p:cTn id="30" dur="500" fill="hold"/>
                                        <p:tgtEl>
                                          <p:spTgt spid="2"/>
                                        </p:tgtEl>
                                        <p:attrNameLst>
                                          <p:attrName>ppt_h</p:attrName>
                                        </p:attrNameLst>
                                      </p:cBhvr>
                                      <p:tavLst>
                                        <p:tav tm="0">
                                          <p:val>
                                            <p:fltVal val="0"/>
                                          </p:val>
                                        </p:tav>
                                        <p:tav tm="100000">
                                          <p:val>
                                            <p:strVal val="#ppt_h"/>
                                          </p:val>
                                        </p:tav>
                                      </p:tavLst>
                                    </p:anim>
                                    <p:animEffect transition="in" filter="fade">
                                      <p:cBhvr>
                                        <p:cTn id="31" dur="500"/>
                                        <p:tgtEl>
                                          <p:spTgt spid="2"/>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p:cTn id="35" dur="500" fill="hold"/>
                                        <p:tgtEl>
                                          <p:spTgt spid="5"/>
                                        </p:tgtEl>
                                        <p:attrNameLst>
                                          <p:attrName>ppt_w</p:attrName>
                                        </p:attrNameLst>
                                      </p:cBhvr>
                                      <p:tavLst>
                                        <p:tav tm="0">
                                          <p:val>
                                            <p:fltVal val="0"/>
                                          </p:val>
                                        </p:tav>
                                        <p:tav tm="100000">
                                          <p:val>
                                            <p:strVal val="#ppt_w"/>
                                          </p:val>
                                        </p:tav>
                                      </p:tavLst>
                                    </p:anim>
                                    <p:anim calcmode="lin" valueType="num">
                                      <p:cBhvr>
                                        <p:cTn id="36" dur="500" fill="hold"/>
                                        <p:tgtEl>
                                          <p:spTgt spid="5"/>
                                        </p:tgtEl>
                                        <p:attrNameLst>
                                          <p:attrName>ppt_h</p:attrName>
                                        </p:attrNameLst>
                                      </p:cBhvr>
                                      <p:tavLst>
                                        <p:tav tm="0">
                                          <p:val>
                                            <p:fltVal val="0"/>
                                          </p:val>
                                        </p:tav>
                                        <p:tav tm="100000">
                                          <p:val>
                                            <p:strVal val="#ppt_h"/>
                                          </p:val>
                                        </p:tav>
                                      </p:tavLst>
                                    </p:anim>
                                    <p:animEffect transition="in" filter="fade">
                                      <p:cBhvr>
                                        <p:cTn id="37" dur="500"/>
                                        <p:tgtEl>
                                          <p:spTgt spid="5"/>
                                        </p:tgtEl>
                                      </p:cBhvr>
                                    </p:animEffect>
                                  </p:childTnLst>
                                </p:cTn>
                              </p:par>
                              <p:par>
                                <p:cTn id="38" presetID="23" presetClass="entr" presetSubtype="16" fill="hold" grpId="0" nodeType="withEffect">
                                  <p:stCondLst>
                                    <p:cond delay="1500"/>
                                  </p:stCondLst>
                                  <p:iterate type="lt">
                                    <p:tmPct val="10000"/>
                                  </p:iterate>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2250"/>
                                  </p:stCondLst>
                                  <p:iterate type="lt">
                                    <p:tmPct val="10000"/>
                                  </p:iterate>
                                  <p:childTnLst>
                                    <p:set>
                                      <p:cBhvr>
                                        <p:cTn id="43" dur="1" fill="hold">
                                          <p:stCondLst>
                                            <p:cond delay="0"/>
                                          </p:stCondLst>
                                        </p:cTn>
                                        <p:tgtEl>
                                          <p:spTgt spid="27"/>
                                        </p:tgtEl>
                                        <p:attrNameLst>
                                          <p:attrName>style.visibility</p:attrName>
                                        </p:attrNameLst>
                                      </p:cBhvr>
                                      <p:to>
                                        <p:strVal val="visible"/>
                                      </p:to>
                                    </p:set>
                                    <p:anim calcmode="lin" valueType="num">
                                      <p:cBhvr>
                                        <p:cTn id="44" dur="300" fill="hold"/>
                                        <p:tgtEl>
                                          <p:spTgt spid="27"/>
                                        </p:tgtEl>
                                        <p:attrNameLst>
                                          <p:attrName>ppt_w</p:attrName>
                                        </p:attrNameLst>
                                      </p:cBhvr>
                                      <p:tavLst>
                                        <p:tav tm="0">
                                          <p:val>
                                            <p:fltVal val="0"/>
                                          </p:val>
                                        </p:tav>
                                        <p:tav tm="100000">
                                          <p:val>
                                            <p:strVal val="#ppt_w"/>
                                          </p:val>
                                        </p:tav>
                                      </p:tavLst>
                                    </p:anim>
                                    <p:anim calcmode="lin" valueType="num">
                                      <p:cBhvr>
                                        <p:cTn id="45" dur="300" fill="hold"/>
                                        <p:tgtEl>
                                          <p:spTgt spid="27"/>
                                        </p:tgtEl>
                                        <p:attrNameLst>
                                          <p:attrName>ppt_h</p:attrName>
                                        </p:attrNameLst>
                                      </p:cBhvr>
                                      <p:tavLst>
                                        <p:tav tm="0">
                                          <p:val>
                                            <p:fltVal val="0"/>
                                          </p:val>
                                        </p:tav>
                                        <p:tav tm="100000">
                                          <p:val>
                                            <p:strVal val="#ppt_h"/>
                                          </p:val>
                                        </p:tav>
                                      </p:tavLst>
                                    </p:anim>
                                  </p:childTnLst>
                                </p:cTn>
                              </p:par>
                              <p:par>
                                <p:cTn id="46" presetID="10" presetClass="entr" presetSubtype="0" fill="hold" grpId="0" nodeType="with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fade">
                                      <p:cBhvr>
                                        <p:cTn id="48" dur="500"/>
                                        <p:tgtEl>
                                          <p:spTgt spid="46"/>
                                        </p:tgtEl>
                                      </p:cBhvr>
                                    </p:animEffect>
                                  </p:childTnLst>
                                </p:cTn>
                              </p:par>
                              <p:par>
                                <p:cTn id="49" presetID="10" presetClass="entr" presetSubtype="0" fill="hold" grpId="0" nodeType="withEffect">
                                  <p:stCondLst>
                                    <p:cond delay="25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500"/>
                                        <p:tgtEl>
                                          <p:spTgt spid="44"/>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43"/>
                                        </p:tgtEl>
                                        <p:attrNameLst>
                                          <p:attrName>style.visibility</p:attrName>
                                        </p:attrNameLst>
                                      </p:cBhvr>
                                      <p:to>
                                        <p:strVal val="visible"/>
                                      </p:to>
                                    </p:set>
                                    <p:animEffect transition="in" filter="fade">
                                      <p:cBhvr>
                                        <p:cTn id="54" dur="500"/>
                                        <p:tgtEl>
                                          <p:spTgt spid="43"/>
                                        </p:tgtEl>
                                      </p:cBhvr>
                                    </p:animEffect>
                                  </p:childTnLst>
                                </p:cTn>
                              </p:par>
                              <p:par>
                                <p:cTn id="55" presetID="10" presetClass="entr" presetSubtype="0" fill="hold" grpId="0" nodeType="withEffect">
                                  <p:stCondLst>
                                    <p:cond delay="75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43" grpId="0" animBg="1"/>
      <p:bldP spid="44" grpId="0" animBg="1"/>
      <p:bldP spid="45" grpId="0" animBg="1"/>
      <p:bldP spid="4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C011E069-B19F-4AE5-BC71-93ACC8A6117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21" name="矩形 20">
            <a:extLst>
              <a:ext uri="{FF2B5EF4-FFF2-40B4-BE49-F238E27FC236}">
                <a16:creationId xmlns:a16="http://schemas.microsoft.com/office/drawing/2014/main" id="{15C8AB24-C361-438C-8C21-B28815BE0A25}"/>
              </a:ext>
            </a:extLst>
          </p:cNvPr>
          <p:cNvSpPr/>
          <p:nvPr/>
        </p:nvSpPr>
        <p:spPr>
          <a:xfrm>
            <a:off x="323528" y="268288"/>
            <a:ext cx="8568952" cy="4644516"/>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6" name="矩形 5">
            <a:extLst>
              <a:ext uri="{FF2B5EF4-FFF2-40B4-BE49-F238E27FC236}">
                <a16:creationId xmlns:a16="http://schemas.microsoft.com/office/drawing/2014/main" id="{7C4FEEDF-5FEB-4B8E-AB61-20A4C939EA6D}"/>
              </a:ext>
            </a:extLst>
          </p:cNvPr>
          <p:cNvSpPr/>
          <p:nvPr/>
        </p:nvSpPr>
        <p:spPr>
          <a:xfrm>
            <a:off x="0" y="2356520"/>
            <a:ext cx="1835696" cy="46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a typeface="微软雅黑" panose="020B0503020204020204" pitchFamily="34" charset="-122"/>
            </a:endParaRPr>
          </a:p>
        </p:txBody>
      </p:sp>
      <p:sp>
        <p:nvSpPr>
          <p:cNvPr id="81" name="TextBox 80"/>
          <p:cNvSpPr txBox="1"/>
          <p:nvPr/>
        </p:nvSpPr>
        <p:spPr>
          <a:xfrm>
            <a:off x="2951820" y="1475438"/>
            <a:ext cx="905504" cy="377026"/>
          </a:xfrm>
          <a:prstGeom prst="rect">
            <a:avLst/>
          </a:prstGeom>
          <a:noFill/>
        </p:spPr>
        <p:txBody>
          <a:bodyPr wrap="none" lIns="68580" tIns="34290" rIns="68580" bIns="34290" rtlCol="0">
            <a:spAutoFit/>
          </a:bodyPr>
          <a:lstStyle/>
          <a:p>
            <a:r>
              <a:rPr lang="en-US" altLang="zh-CN" sz="2000" b="1" dirty="0">
                <a:solidFill>
                  <a:schemeClr val="accent1"/>
                </a:solidFill>
                <a:latin typeface="微软雅黑" pitchFamily="34" charset="-122"/>
                <a:ea typeface="微软雅黑" pitchFamily="34" charset="-122"/>
              </a:rPr>
              <a:t>Part 1</a:t>
            </a:r>
            <a:endParaRPr lang="zh-CN" altLang="en-US" sz="2000" b="1" dirty="0">
              <a:solidFill>
                <a:schemeClr val="accent1"/>
              </a:solidFill>
              <a:latin typeface="微软雅黑" pitchFamily="34" charset="-122"/>
              <a:ea typeface="微软雅黑" pitchFamily="34" charset="-122"/>
            </a:endParaRPr>
          </a:p>
        </p:txBody>
      </p:sp>
      <p:sp>
        <p:nvSpPr>
          <p:cNvPr id="82" name="TextBox 81"/>
          <p:cNvSpPr txBox="1"/>
          <p:nvPr/>
        </p:nvSpPr>
        <p:spPr>
          <a:xfrm>
            <a:off x="7020272" y="2176500"/>
            <a:ext cx="830099" cy="346249"/>
          </a:xfrm>
          <a:prstGeom prst="rect">
            <a:avLst/>
          </a:prstGeom>
          <a:noFill/>
        </p:spPr>
        <p:txBody>
          <a:bodyPr wrap="none" lIns="68580" tIns="34290" rIns="68580" bIns="34290" rtlCol="0">
            <a:spAutoFit/>
          </a:bodyPr>
          <a:lstStyle/>
          <a:p>
            <a:r>
              <a:rPr lang="en-US" altLang="zh-CN" b="1" dirty="0">
                <a:solidFill>
                  <a:schemeClr val="accent2"/>
                </a:solidFill>
                <a:latin typeface="微软雅黑" pitchFamily="34" charset="-122"/>
                <a:ea typeface="微软雅黑" pitchFamily="34" charset="-122"/>
              </a:rPr>
              <a:t>Part 2</a:t>
            </a:r>
            <a:endParaRPr lang="zh-CN" altLang="en-US" b="1" dirty="0">
              <a:solidFill>
                <a:schemeClr val="accent2"/>
              </a:solidFill>
              <a:latin typeface="微软雅黑" pitchFamily="34" charset="-122"/>
              <a:ea typeface="微软雅黑" pitchFamily="34" charset="-122"/>
            </a:endParaRPr>
          </a:p>
        </p:txBody>
      </p:sp>
      <p:sp>
        <p:nvSpPr>
          <p:cNvPr id="83" name="TextBox 82"/>
          <p:cNvSpPr txBox="1"/>
          <p:nvPr/>
        </p:nvSpPr>
        <p:spPr>
          <a:xfrm>
            <a:off x="2987824" y="2897307"/>
            <a:ext cx="830099" cy="346249"/>
          </a:xfrm>
          <a:prstGeom prst="rect">
            <a:avLst/>
          </a:prstGeom>
          <a:noFill/>
        </p:spPr>
        <p:txBody>
          <a:bodyPr wrap="none" lIns="68580" tIns="34290" rIns="68580" bIns="34290" rtlCol="0">
            <a:spAutoFit/>
          </a:bodyPr>
          <a:lstStyle/>
          <a:p>
            <a:r>
              <a:rPr lang="en-US" altLang="zh-CN" b="1" dirty="0">
                <a:solidFill>
                  <a:schemeClr val="accent3"/>
                </a:solidFill>
                <a:latin typeface="微软雅黑" pitchFamily="34" charset="-122"/>
                <a:ea typeface="微软雅黑" pitchFamily="34" charset="-122"/>
              </a:rPr>
              <a:t>Part 3</a:t>
            </a:r>
            <a:endParaRPr lang="zh-CN" altLang="en-US" b="1" dirty="0">
              <a:solidFill>
                <a:schemeClr val="accent3"/>
              </a:solidFill>
              <a:latin typeface="微软雅黑" pitchFamily="34" charset="-122"/>
              <a:ea typeface="微软雅黑" pitchFamily="34" charset="-122"/>
            </a:endParaRPr>
          </a:p>
        </p:txBody>
      </p:sp>
      <p:grpSp>
        <p:nvGrpSpPr>
          <p:cNvPr id="2" name="Group 14"/>
          <p:cNvGrpSpPr/>
          <p:nvPr/>
        </p:nvGrpSpPr>
        <p:grpSpPr>
          <a:xfrm>
            <a:off x="3921921" y="1456420"/>
            <a:ext cx="2916324" cy="307777"/>
            <a:chOff x="5349226" y="1997656"/>
            <a:chExt cx="4272984" cy="731102"/>
          </a:xfrm>
          <a:solidFill>
            <a:schemeClr val="accent1"/>
          </a:solidFill>
        </p:grpSpPr>
        <p:sp>
          <p:nvSpPr>
            <p:cNvPr id="94" name="燕尾形 18"/>
            <p:cNvSpPr/>
            <p:nvPr/>
          </p:nvSpPr>
          <p:spPr>
            <a:xfrm rot="10800000">
              <a:off x="5349226" y="2010956"/>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bg1"/>
                </a:solidFill>
                <a:latin typeface="微软雅黑" pitchFamily="34" charset="-122"/>
                <a:ea typeface="微软雅黑" pitchFamily="34" charset="-122"/>
              </a:endParaRPr>
            </a:p>
          </p:txBody>
        </p:sp>
        <p:sp>
          <p:nvSpPr>
            <p:cNvPr id="95" name="TextBox 94"/>
            <p:cNvSpPr txBox="1"/>
            <p:nvPr/>
          </p:nvSpPr>
          <p:spPr>
            <a:xfrm>
              <a:off x="6618236" y="1997656"/>
              <a:ext cx="1322794" cy="731102"/>
            </a:xfrm>
            <a:prstGeom prst="rect">
              <a:avLst/>
            </a:prstGeom>
            <a:noFill/>
          </p:spPr>
          <p:txBody>
            <a:bodyPr wrap="none" rtlCol="0">
              <a:spAutoFit/>
            </a:bodyPr>
            <a:lstStyle/>
            <a:p>
              <a:pPr lvl="0"/>
              <a:r>
                <a:rPr lang="zh-CN" altLang="en-US" sz="1400" dirty="0">
                  <a:solidFill>
                    <a:schemeClr val="bg1"/>
                  </a:solidFill>
                  <a:latin typeface="微软雅黑" pitchFamily="34" charset="-122"/>
                  <a:ea typeface="微软雅黑" pitchFamily="34" charset="-122"/>
                </a:rPr>
                <a:t>工作回顾</a:t>
              </a:r>
              <a:endParaRPr lang="zh-CN" altLang="zh-CN" sz="1400" dirty="0">
                <a:solidFill>
                  <a:schemeClr val="bg1"/>
                </a:solidFill>
                <a:latin typeface="微软雅黑" pitchFamily="34" charset="-122"/>
                <a:ea typeface="微软雅黑" pitchFamily="34" charset="-122"/>
              </a:endParaRPr>
            </a:p>
          </p:txBody>
        </p:sp>
      </p:grpSp>
      <p:grpSp>
        <p:nvGrpSpPr>
          <p:cNvPr id="3" name="Group 15"/>
          <p:cNvGrpSpPr/>
          <p:nvPr/>
        </p:nvGrpSpPr>
        <p:grpSpPr>
          <a:xfrm>
            <a:off x="3937319" y="2140496"/>
            <a:ext cx="2916706" cy="307777"/>
            <a:chOff x="2569789" y="3646464"/>
            <a:chExt cx="4272984" cy="731102"/>
          </a:xfrm>
          <a:solidFill>
            <a:schemeClr val="accent2"/>
          </a:solidFill>
        </p:grpSpPr>
        <p:sp>
          <p:nvSpPr>
            <p:cNvPr id="97" name="燕尾形 20"/>
            <p:cNvSpPr/>
            <p:nvPr/>
          </p:nvSpPr>
          <p:spPr>
            <a:xfrm>
              <a:off x="2569789" y="3646467"/>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solidFill>
                  <a:schemeClr val="bg1"/>
                </a:solidFill>
                <a:latin typeface="微软雅黑" pitchFamily="34" charset="-122"/>
                <a:ea typeface="微软雅黑" pitchFamily="34" charset="-122"/>
              </a:endParaRPr>
            </a:p>
          </p:txBody>
        </p:sp>
        <p:sp>
          <p:nvSpPr>
            <p:cNvPr id="98" name="TextBox 97"/>
            <p:cNvSpPr txBox="1"/>
            <p:nvPr/>
          </p:nvSpPr>
          <p:spPr>
            <a:xfrm>
              <a:off x="3818321" y="3646464"/>
              <a:ext cx="1322621" cy="731102"/>
            </a:xfrm>
            <a:prstGeom prst="rect">
              <a:avLst/>
            </a:prstGeom>
            <a:noFill/>
          </p:spPr>
          <p:txBody>
            <a:bodyPr wrap="none" rtlCol="0">
              <a:spAutoFit/>
            </a:bodyPr>
            <a:lstStyle/>
            <a:p>
              <a:pPr lvl="0"/>
              <a:r>
                <a:rPr lang="zh-CN" altLang="en-US" sz="1400" dirty="0">
                  <a:solidFill>
                    <a:schemeClr val="bg1"/>
                  </a:solidFill>
                  <a:latin typeface="微软雅黑" pitchFamily="34" charset="-122"/>
                  <a:ea typeface="微软雅黑" pitchFamily="34" charset="-122"/>
                </a:rPr>
                <a:t>工作感想</a:t>
              </a:r>
              <a:endParaRPr lang="zh-CN" altLang="zh-CN" sz="1400" dirty="0">
                <a:solidFill>
                  <a:schemeClr val="bg1"/>
                </a:solidFill>
                <a:latin typeface="微软雅黑" pitchFamily="34" charset="-122"/>
                <a:ea typeface="微软雅黑" pitchFamily="34" charset="-122"/>
              </a:endParaRPr>
            </a:p>
          </p:txBody>
        </p:sp>
      </p:grpSp>
      <p:grpSp>
        <p:nvGrpSpPr>
          <p:cNvPr id="4" name="Group 17"/>
          <p:cNvGrpSpPr/>
          <p:nvPr/>
        </p:nvGrpSpPr>
        <p:grpSpPr>
          <a:xfrm>
            <a:off x="3885917" y="2840565"/>
            <a:ext cx="2916324" cy="307777"/>
            <a:chOff x="5349226" y="5317911"/>
            <a:chExt cx="4272984" cy="731102"/>
          </a:xfrm>
          <a:solidFill>
            <a:schemeClr val="accent3"/>
          </a:solidFill>
        </p:grpSpPr>
        <p:sp>
          <p:nvSpPr>
            <p:cNvPr id="100" name="燕尾形 23"/>
            <p:cNvSpPr/>
            <p:nvPr/>
          </p:nvSpPr>
          <p:spPr>
            <a:xfrm rot="10800000">
              <a:off x="5349226" y="5365450"/>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latin typeface="微软雅黑" pitchFamily="34" charset="-122"/>
                <a:ea typeface="微软雅黑" pitchFamily="34" charset="-122"/>
              </a:endParaRPr>
            </a:p>
          </p:txBody>
        </p:sp>
        <p:sp>
          <p:nvSpPr>
            <p:cNvPr id="101" name="TextBox 100"/>
            <p:cNvSpPr txBox="1"/>
            <p:nvPr/>
          </p:nvSpPr>
          <p:spPr>
            <a:xfrm>
              <a:off x="6670989" y="5317911"/>
              <a:ext cx="1322794" cy="731102"/>
            </a:xfrm>
            <a:prstGeom prst="rect">
              <a:avLst/>
            </a:prstGeom>
            <a:noFill/>
          </p:spPr>
          <p:txBody>
            <a:bodyPr wrap="none" rtlCol="0">
              <a:spAutoFit/>
            </a:bodyPr>
            <a:lstStyle/>
            <a:p>
              <a:pPr lvl="0"/>
              <a:r>
                <a:rPr lang="zh-CN" altLang="en-US" sz="1400" dirty="0">
                  <a:solidFill>
                    <a:schemeClr val="bg1"/>
                  </a:solidFill>
                  <a:latin typeface="微软雅黑" pitchFamily="34" charset="-122"/>
                  <a:ea typeface="微软雅黑" pitchFamily="34" charset="-122"/>
                </a:rPr>
                <a:t>自我评价</a:t>
              </a:r>
              <a:endParaRPr lang="zh-CN" altLang="zh-CN" sz="1400" dirty="0">
                <a:solidFill>
                  <a:schemeClr val="bg1"/>
                </a:solidFill>
                <a:latin typeface="微软雅黑" pitchFamily="34" charset="-122"/>
                <a:ea typeface="微软雅黑" pitchFamily="34" charset="-122"/>
              </a:endParaRPr>
            </a:p>
          </p:txBody>
        </p:sp>
      </p:grpSp>
      <p:sp>
        <p:nvSpPr>
          <p:cNvPr id="49" name="TextBox 48"/>
          <p:cNvSpPr txBox="1"/>
          <p:nvPr/>
        </p:nvSpPr>
        <p:spPr>
          <a:xfrm>
            <a:off x="7092280" y="3653391"/>
            <a:ext cx="830099" cy="346249"/>
          </a:xfrm>
          <a:prstGeom prst="rect">
            <a:avLst/>
          </a:prstGeom>
          <a:noFill/>
        </p:spPr>
        <p:txBody>
          <a:bodyPr wrap="none" lIns="68580" tIns="34290" rIns="68580" bIns="34290" rtlCol="0">
            <a:spAutoFit/>
          </a:bodyPr>
          <a:lstStyle/>
          <a:p>
            <a:r>
              <a:rPr lang="en-US" altLang="zh-CN" b="1" dirty="0">
                <a:solidFill>
                  <a:schemeClr val="accent4"/>
                </a:solidFill>
                <a:latin typeface="微软雅黑" pitchFamily="34" charset="-122"/>
                <a:ea typeface="微软雅黑" pitchFamily="34" charset="-122"/>
              </a:rPr>
              <a:t>Part 4</a:t>
            </a:r>
            <a:endParaRPr lang="zh-CN" altLang="en-US" b="1" dirty="0">
              <a:solidFill>
                <a:schemeClr val="accent4"/>
              </a:solidFill>
              <a:latin typeface="微软雅黑" pitchFamily="34" charset="-122"/>
              <a:ea typeface="微软雅黑" pitchFamily="34" charset="-122"/>
            </a:endParaRPr>
          </a:p>
        </p:txBody>
      </p:sp>
      <p:grpSp>
        <p:nvGrpSpPr>
          <p:cNvPr id="5" name="Group 15"/>
          <p:cNvGrpSpPr/>
          <p:nvPr/>
        </p:nvGrpSpPr>
        <p:grpSpPr>
          <a:xfrm>
            <a:off x="3995554" y="3616661"/>
            <a:ext cx="2916706" cy="333120"/>
            <a:chOff x="2569789" y="3646467"/>
            <a:chExt cx="4272984" cy="791302"/>
          </a:xfrm>
          <a:solidFill>
            <a:schemeClr val="accent4"/>
          </a:solidFill>
        </p:grpSpPr>
        <p:sp>
          <p:nvSpPr>
            <p:cNvPr id="51" name="燕尾形 20"/>
            <p:cNvSpPr/>
            <p:nvPr/>
          </p:nvSpPr>
          <p:spPr>
            <a:xfrm>
              <a:off x="2569789" y="3646467"/>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latin typeface="微软雅黑" pitchFamily="34" charset="-122"/>
                <a:ea typeface="微软雅黑" pitchFamily="34" charset="-122"/>
              </a:endParaRPr>
            </a:p>
          </p:txBody>
        </p:sp>
        <p:sp>
          <p:nvSpPr>
            <p:cNvPr id="52" name="TextBox 51"/>
            <p:cNvSpPr txBox="1"/>
            <p:nvPr/>
          </p:nvSpPr>
          <p:spPr>
            <a:xfrm>
              <a:off x="3730760" y="3706667"/>
              <a:ext cx="1322621" cy="731102"/>
            </a:xfrm>
            <a:prstGeom prst="rect">
              <a:avLst/>
            </a:prstGeom>
            <a:noFill/>
          </p:spPr>
          <p:txBody>
            <a:bodyPr wrap="none" rtlCol="0">
              <a:spAutoFit/>
            </a:bodyPr>
            <a:lstStyle/>
            <a:p>
              <a:r>
                <a:rPr lang="zh-CN" altLang="en-US" sz="1400" dirty="0">
                  <a:solidFill>
                    <a:schemeClr val="bg1"/>
                  </a:solidFill>
                  <a:latin typeface="微软雅黑" pitchFamily="34" charset="-122"/>
                  <a:ea typeface="微软雅黑" pitchFamily="34" charset="-122"/>
                </a:rPr>
                <a:t>未来规划</a:t>
              </a:r>
              <a:endParaRPr lang="zh-CN" altLang="zh-CN" sz="1400" dirty="0">
                <a:solidFill>
                  <a:schemeClr val="bg1"/>
                </a:solidFill>
                <a:latin typeface="微软雅黑" pitchFamily="34" charset="-122"/>
                <a:ea typeface="微软雅黑" pitchFamily="34" charset="-122"/>
              </a:endParaRPr>
            </a:p>
          </p:txBody>
        </p:sp>
      </p:grpSp>
      <p:sp>
        <p:nvSpPr>
          <p:cNvPr id="30" name="TextBox 29"/>
          <p:cNvSpPr txBox="1">
            <a:spLocks noChangeArrowheads="1"/>
          </p:cNvSpPr>
          <p:nvPr/>
        </p:nvSpPr>
        <p:spPr bwMode="auto">
          <a:xfrm>
            <a:off x="323528" y="2362907"/>
            <a:ext cx="1332148" cy="461665"/>
          </a:xfrm>
          <a:prstGeom prst="rect">
            <a:avLst/>
          </a:prstGeom>
          <a:noFill/>
          <a:ln w="9525">
            <a:noFill/>
            <a:miter lim="800000"/>
          </a:ln>
        </p:spPr>
        <p:txBody>
          <a:bodyPr wrap="square">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目  录</a:t>
            </a:r>
          </a:p>
        </p:txBody>
      </p:sp>
    </p:spTree>
    <p:extLst>
      <p:ext uri="{BB962C8B-B14F-4D97-AF65-F5344CB8AC3E}">
        <p14:creationId xmlns:p14="http://schemas.microsoft.com/office/powerpoint/2010/main" val="17332596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Effect transition="in" filter="fade">
                                      <p:cBhvr>
                                        <p:cTn id="14" dur="500"/>
                                        <p:tgtEl>
                                          <p:spTgt spid="3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1"/>
                                        </p:tgtEl>
                                        <p:attrNameLst>
                                          <p:attrName>style.visibility</p:attrName>
                                        </p:attrNameLst>
                                      </p:cBhvr>
                                      <p:to>
                                        <p:strVal val="visible"/>
                                      </p:to>
                                    </p:set>
                                    <p:animEffect transition="in" filter="fade">
                                      <p:cBhvr>
                                        <p:cTn id="18" dur="500"/>
                                        <p:tgtEl>
                                          <p:spTgt spid="81"/>
                                        </p:tgtEl>
                                      </p:cBhvr>
                                    </p:animEffect>
                                  </p:childTnLst>
                                </p:cTn>
                              </p:par>
                            </p:childTnLst>
                          </p:cTn>
                        </p:par>
                        <p:par>
                          <p:cTn id="19" fill="hold">
                            <p:stCondLst>
                              <p:cond delay="1500"/>
                            </p:stCondLst>
                            <p:childTnLst>
                              <p:par>
                                <p:cTn id="20" presetID="12" presetClass="entr" presetSubtype="2"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p:tgtEl>
                                          <p:spTgt spid="2"/>
                                        </p:tgtEl>
                                        <p:attrNameLst>
                                          <p:attrName>ppt_x</p:attrName>
                                        </p:attrNameLst>
                                      </p:cBhvr>
                                      <p:tavLst>
                                        <p:tav tm="0">
                                          <p:val>
                                            <p:strVal val="#ppt_x+#ppt_w*1.125000"/>
                                          </p:val>
                                        </p:tav>
                                        <p:tav tm="100000">
                                          <p:val>
                                            <p:strVal val="#ppt_x"/>
                                          </p:val>
                                        </p:tav>
                                      </p:tavLst>
                                    </p:anim>
                                    <p:animEffect transition="in" filter="wipe(left)">
                                      <p:cBhvr>
                                        <p:cTn id="23" dur="500"/>
                                        <p:tgtEl>
                                          <p:spTgt spid="2"/>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82"/>
                                        </p:tgtEl>
                                        <p:attrNameLst>
                                          <p:attrName>style.visibility</p:attrName>
                                        </p:attrNameLst>
                                      </p:cBhvr>
                                      <p:to>
                                        <p:strVal val="visible"/>
                                      </p:to>
                                    </p:set>
                                    <p:animEffect transition="in" filter="fade">
                                      <p:cBhvr>
                                        <p:cTn id="27" dur="500"/>
                                        <p:tgtEl>
                                          <p:spTgt spid="82"/>
                                        </p:tgtEl>
                                      </p:cBhvr>
                                    </p:animEffect>
                                  </p:childTnLst>
                                </p:cTn>
                              </p:par>
                            </p:childTnLst>
                          </p:cTn>
                        </p:par>
                        <p:par>
                          <p:cTn id="28" fill="hold">
                            <p:stCondLst>
                              <p:cond delay="2500"/>
                            </p:stCondLst>
                            <p:childTnLst>
                              <p:par>
                                <p:cTn id="29" presetID="12" presetClass="entr" presetSubtype="8"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p:tgtEl>
                                          <p:spTgt spid="3"/>
                                        </p:tgtEl>
                                        <p:attrNameLst>
                                          <p:attrName>ppt_x</p:attrName>
                                        </p:attrNameLst>
                                      </p:cBhvr>
                                      <p:tavLst>
                                        <p:tav tm="0">
                                          <p:val>
                                            <p:strVal val="#ppt_x-#ppt_w*1.125000"/>
                                          </p:val>
                                        </p:tav>
                                        <p:tav tm="100000">
                                          <p:val>
                                            <p:strVal val="#ppt_x"/>
                                          </p:val>
                                        </p:tav>
                                      </p:tavLst>
                                    </p:anim>
                                    <p:animEffect transition="in" filter="wipe(right)">
                                      <p:cBhvr>
                                        <p:cTn id="32" dur="500"/>
                                        <p:tgtEl>
                                          <p:spTgt spid="3"/>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83"/>
                                        </p:tgtEl>
                                        <p:attrNameLst>
                                          <p:attrName>style.visibility</p:attrName>
                                        </p:attrNameLst>
                                      </p:cBhvr>
                                      <p:to>
                                        <p:strVal val="visible"/>
                                      </p:to>
                                    </p:set>
                                    <p:animEffect transition="in" filter="fade">
                                      <p:cBhvr>
                                        <p:cTn id="36" dur="500"/>
                                        <p:tgtEl>
                                          <p:spTgt spid="83"/>
                                        </p:tgtEl>
                                      </p:cBhvr>
                                    </p:animEffect>
                                  </p:childTnLst>
                                </p:cTn>
                              </p:par>
                            </p:childTnLst>
                          </p:cTn>
                        </p:par>
                        <p:par>
                          <p:cTn id="37" fill="hold">
                            <p:stCondLst>
                              <p:cond delay="3500"/>
                            </p:stCondLst>
                            <p:childTnLst>
                              <p:par>
                                <p:cTn id="38" presetID="12" presetClass="entr" presetSubtype="2" fill="hold" nodeType="afterEffect">
                                  <p:stCondLst>
                                    <p:cond delay="0"/>
                                  </p:stCondLst>
                                  <p:childTnLst>
                                    <p:set>
                                      <p:cBhvr>
                                        <p:cTn id="39" dur="1" fill="hold">
                                          <p:stCondLst>
                                            <p:cond delay="0"/>
                                          </p:stCondLst>
                                        </p:cTn>
                                        <p:tgtEl>
                                          <p:spTgt spid="4"/>
                                        </p:tgtEl>
                                        <p:attrNameLst>
                                          <p:attrName>style.visibility</p:attrName>
                                        </p:attrNameLst>
                                      </p:cBhvr>
                                      <p:to>
                                        <p:strVal val="visible"/>
                                      </p:to>
                                    </p:set>
                                    <p:anim calcmode="lin" valueType="num">
                                      <p:cBhvr additive="base">
                                        <p:cTn id="40" dur="500"/>
                                        <p:tgtEl>
                                          <p:spTgt spid="4"/>
                                        </p:tgtEl>
                                        <p:attrNameLst>
                                          <p:attrName>ppt_x</p:attrName>
                                        </p:attrNameLst>
                                      </p:cBhvr>
                                      <p:tavLst>
                                        <p:tav tm="0">
                                          <p:val>
                                            <p:strVal val="#ppt_x+#ppt_w*1.125000"/>
                                          </p:val>
                                        </p:tav>
                                        <p:tav tm="100000">
                                          <p:val>
                                            <p:strVal val="#ppt_x"/>
                                          </p:val>
                                        </p:tav>
                                      </p:tavLst>
                                    </p:anim>
                                    <p:animEffect transition="in" filter="wipe(left)">
                                      <p:cBhvr>
                                        <p:cTn id="41" dur="500"/>
                                        <p:tgtEl>
                                          <p:spTgt spid="4"/>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fade">
                                      <p:cBhvr>
                                        <p:cTn id="45" dur="500"/>
                                        <p:tgtEl>
                                          <p:spTgt spid="49"/>
                                        </p:tgtEl>
                                      </p:cBhvr>
                                    </p:animEffect>
                                  </p:childTnLst>
                                </p:cTn>
                              </p:par>
                            </p:childTnLst>
                          </p:cTn>
                        </p:par>
                        <p:par>
                          <p:cTn id="46" fill="hold">
                            <p:stCondLst>
                              <p:cond delay="4500"/>
                            </p:stCondLst>
                            <p:childTnLst>
                              <p:par>
                                <p:cTn id="47" presetID="12" presetClass="entr" presetSubtype="8"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500"/>
                                        <p:tgtEl>
                                          <p:spTgt spid="5"/>
                                        </p:tgtEl>
                                        <p:attrNameLst>
                                          <p:attrName>ppt_x</p:attrName>
                                        </p:attrNameLst>
                                      </p:cBhvr>
                                      <p:tavLst>
                                        <p:tav tm="0">
                                          <p:val>
                                            <p:strVal val="#ppt_x-#ppt_w*1.125000"/>
                                          </p:val>
                                        </p:tav>
                                        <p:tav tm="100000">
                                          <p:val>
                                            <p:strVal val="#ppt_x"/>
                                          </p:val>
                                        </p:tav>
                                      </p:tavLst>
                                    </p:anim>
                                    <p:animEffect transition="in" filter="wipe(right)">
                                      <p:cBhvr>
                                        <p:cTn id="5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1" grpId="0"/>
      <p:bldP spid="82" grpId="0"/>
      <p:bldP spid="83" grpId="0"/>
      <p:bldP spid="49" grpId="0"/>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任意多边形 32"/>
          <p:cNvSpPr/>
          <p:nvPr/>
        </p:nvSpPr>
        <p:spPr>
          <a:xfrm>
            <a:off x="-8906" y="1560435"/>
            <a:ext cx="9180861" cy="3602911"/>
          </a:xfrm>
          <a:custGeom>
            <a:avLst/>
            <a:gdLst>
              <a:gd name="connsiteX0" fmla="*/ 0 w 9020175"/>
              <a:gd name="connsiteY0" fmla="*/ 3895725 h 3895725"/>
              <a:gd name="connsiteX1" fmla="*/ 4581525 w 9020175"/>
              <a:gd name="connsiteY1" fmla="*/ 942975 h 3895725"/>
              <a:gd name="connsiteX2" fmla="*/ 9020175 w 9020175"/>
              <a:gd name="connsiteY2" fmla="*/ 0 h 3895725"/>
              <a:gd name="connsiteX0" fmla="*/ 0 w 9020175"/>
              <a:gd name="connsiteY0" fmla="*/ 3895725 h 3895725"/>
              <a:gd name="connsiteX1" fmla="*/ 4581525 w 9020175"/>
              <a:gd name="connsiteY1" fmla="*/ 942975 h 3895725"/>
              <a:gd name="connsiteX2" fmla="*/ 9020175 w 9020175"/>
              <a:gd name="connsiteY2" fmla="*/ 0 h 3895725"/>
              <a:gd name="connsiteX0" fmla="*/ 0 w 9020175"/>
              <a:gd name="connsiteY0" fmla="*/ 3895725 h 3895725"/>
              <a:gd name="connsiteX1" fmla="*/ 4533900 w 9020175"/>
              <a:gd name="connsiteY1" fmla="*/ 771525 h 3895725"/>
              <a:gd name="connsiteX2" fmla="*/ 9020175 w 9020175"/>
              <a:gd name="connsiteY2" fmla="*/ 0 h 3895725"/>
              <a:gd name="connsiteX0" fmla="*/ 0 w 9020175"/>
              <a:gd name="connsiteY0" fmla="*/ 3896127 h 3896127"/>
              <a:gd name="connsiteX1" fmla="*/ 4533900 w 9020175"/>
              <a:gd name="connsiteY1" fmla="*/ 771927 h 3896127"/>
              <a:gd name="connsiteX2" fmla="*/ 9020175 w 9020175"/>
              <a:gd name="connsiteY2" fmla="*/ 402 h 3896127"/>
              <a:gd name="connsiteX0" fmla="*/ 0 w 9020175"/>
              <a:gd name="connsiteY0" fmla="*/ 3896127 h 3896127"/>
              <a:gd name="connsiteX1" fmla="*/ 4533900 w 9020175"/>
              <a:gd name="connsiteY1" fmla="*/ 771927 h 3896127"/>
              <a:gd name="connsiteX2" fmla="*/ 9020175 w 9020175"/>
              <a:gd name="connsiteY2" fmla="*/ 402 h 3896127"/>
              <a:gd name="connsiteX0" fmla="*/ 0 w 9163050"/>
              <a:gd name="connsiteY0" fmla="*/ 4067388 h 4067388"/>
              <a:gd name="connsiteX1" fmla="*/ 4676775 w 9163050"/>
              <a:gd name="connsiteY1" fmla="*/ 771738 h 4067388"/>
              <a:gd name="connsiteX2" fmla="*/ 9163050 w 9163050"/>
              <a:gd name="connsiteY2" fmla="*/ 213 h 4067388"/>
              <a:gd name="connsiteX0" fmla="*/ 0 w 9210675"/>
              <a:gd name="connsiteY0" fmla="*/ 4124556 h 4124556"/>
              <a:gd name="connsiteX1" fmla="*/ 4724400 w 9210675"/>
              <a:gd name="connsiteY1" fmla="*/ 771756 h 4124556"/>
              <a:gd name="connsiteX2" fmla="*/ 9210675 w 9210675"/>
              <a:gd name="connsiteY2" fmla="*/ 231 h 4124556"/>
              <a:gd name="connsiteX0" fmla="*/ 0 w 9182100"/>
              <a:gd name="connsiteY0" fmla="*/ 3921278 h 3921278"/>
              <a:gd name="connsiteX1" fmla="*/ 4724400 w 9182100"/>
              <a:gd name="connsiteY1" fmla="*/ 568478 h 3921278"/>
              <a:gd name="connsiteX2" fmla="*/ 9182100 w 9182100"/>
              <a:gd name="connsiteY2" fmla="*/ 6503 h 3921278"/>
              <a:gd name="connsiteX0" fmla="*/ 0 w 9182100"/>
              <a:gd name="connsiteY0" fmla="*/ 3969956 h 3969956"/>
              <a:gd name="connsiteX1" fmla="*/ 4724400 w 9182100"/>
              <a:gd name="connsiteY1" fmla="*/ 617156 h 3969956"/>
              <a:gd name="connsiteX2" fmla="*/ 9182100 w 9182100"/>
              <a:gd name="connsiteY2" fmla="*/ 55181 h 3969956"/>
              <a:gd name="connsiteX0" fmla="*/ 0 w 9182100"/>
              <a:gd name="connsiteY0" fmla="*/ 3978254 h 3978254"/>
              <a:gd name="connsiteX1" fmla="*/ 4724400 w 9182100"/>
              <a:gd name="connsiteY1" fmla="*/ 625454 h 3978254"/>
              <a:gd name="connsiteX2" fmla="*/ 9182100 w 9182100"/>
              <a:gd name="connsiteY2" fmla="*/ 63479 h 3978254"/>
              <a:gd name="connsiteX0" fmla="*/ 0 w 9182100"/>
              <a:gd name="connsiteY0" fmla="*/ 3994887 h 3994887"/>
              <a:gd name="connsiteX1" fmla="*/ 4724400 w 9182100"/>
              <a:gd name="connsiteY1" fmla="*/ 642087 h 3994887"/>
              <a:gd name="connsiteX2" fmla="*/ 9182100 w 9182100"/>
              <a:gd name="connsiteY2" fmla="*/ 80112 h 3994887"/>
            </a:gdLst>
            <a:ahLst/>
            <a:cxnLst>
              <a:cxn ang="0">
                <a:pos x="connsiteX0" y="connsiteY0"/>
              </a:cxn>
              <a:cxn ang="0">
                <a:pos x="connsiteX1" y="connsiteY1"/>
              </a:cxn>
              <a:cxn ang="0">
                <a:pos x="connsiteX2" y="connsiteY2"/>
              </a:cxn>
            </a:cxnLst>
            <a:rect l="l" t="t" r="r" b="b"/>
            <a:pathLst>
              <a:path w="9182100" h="3994887">
                <a:moveTo>
                  <a:pt x="0" y="3994887"/>
                </a:moveTo>
                <a:cubicBezTo>
                  <a:pt x="1215231" y="2805055"/>
                  <a:pt x="2908300" y="1380274"/>
                  <a:pt x="4724400" y="642087"/>
                </a:cubicBezTo>
                <a:cubicBezTo>
                  <a:pt x="6540500" y="-96100"/>
                  <a:pt x="8324056" y="-58795"/>
                  <a:pt x="9182100" y="80112"/>
                </a:cubicBezTo>
              </a:path>
            </a:pathLst>
          </a:cu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lIns="91430" tIns="45715" rIns="91430" bIns="45715" rtlCol="0" anchor="ctr"/>
          <a:lstStyle/>
          <a:p>
            <a:pPr algn="ctr"/>
            <a:endParaRPr lang="zh-CN" altLang="en-US" sz="1799" dirty="0">
              <a:ea typeface="微软雅黑" panose="020B0503020204020204" pitchFamily="34" charset="-122"/>
            </a:endParaRPr>
          </a:p>
        </p:txBody>
      </p:sp>
      <p:sp>
        <p:nvSpPr>
          <p:cNvPr id="34" name="椭圆 33"/>
          <p:cNvSpPr/>
          <p:nvPr/>
        </p:nvSpPr>
        <p:spPr>
          <a:xfrm>
            <a:off x="1529182" y="3713119"/>
            <a:ext cx="215971" cy="216000"/>
          </a:xfrm>
          <a:prstGeom prst="ellipse">
            <a:avLst/>
          </a:prstGeom>
          <a:solidFill>
            <a:schemeClr val="accent1"/>
          </a:solidFill>
          <a:ln>
            <a:noFill/>
          </a:ln>
          <a:effectLst/>
          <a:scene3d>
            <a:camera prst="orthographicFront">
              <a:rot lat="0" lon="0" rev="0"/>
            </a:camera>
            <a:lightRig rig="soft" dir="t">
              <a:rot lat="0" lon="0" rev="0"/>
            </a:lightRig>
          </a:scene3d>
          <a:sp3d contourW="76200" prstMaterial="matt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30" tIns="45715" rIns="91430" bIns="45715" rtlCol="0" anchor="ctr"/>
          <a:lstStyle/>
          <a:p>
            <a:pPr algn="ctr"/>
            <a:endParaRPr lang="zh-CN" altLang="en-US" sz="1799" dirty="0">
              <a:ea typeface="微软雅黑" panose="020B0503020204020204" pitchFamily="34" charset="-122"/>
            </a:endParaRPr>
          </a:p>
        </p:txBody>
      </p:sp>
      <p:sp>
        <p:nvSpPr>
          <p:cNvPr id="35" name="椭圆 34"/>
          <p:cNvSpPr/>
          <p:nvPr/>
        </p:nvSpPr>
        <p:spPr>
          <a:xfrm>
            <a:off x="3016682" y="2792299"/>
            <a:ext cx="215971" cy="216000"/>
          </a:xfrm>
          <a:prstGeom prst="ellipse">
            <a:avLst/>
          </a:prstGeom>
          <a:solidFill>
            <a:schemeClr val="accent2"/>
          </a:solidFill>
          <a:ln>
            <a:noFill/>
          </a:ln>
          <a:effectLst/>
          <a:scene3d>
            <a:camera prst="orthographicFront">
              <a:rot lat="0" lon="0" rev="0"/>
            </a:camera>
            <a:lightRig rig="soft" dir="t">
              <a:rot lat="0" lon="0" rev="0"/>
            </a:lightRig>
          </a:scene3d>
          <a:sp3d contourW="76200" prstMaterial="matt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30" tIns="45715" rIns="91430" bIns="45715" rtlCol="0" anchor="ctr"/>
          <a:lstStyle/>
          <a:p>
            <a:pPr algn="ctr"/>
            <a:endParaRPr lang="zh-CN" altLang="en-US" sz="1799" dirty="0">
              <a:ea typeface="微软雅黑" panose="020B0503020204020204" pitchFamily="34" charset="-122"/>
            </a:endParaRPr>
          </a:p>
        </p:txBody>
      </p:sp>
      <p:sp>
        <p:nvSpPr>
          <p:cNvPr id="36" name="椭圆 35"/>
          <p:cNvSpPr/>
          <p:nvPr/>
        </p:nvSpPr>
        <p:spPr>
          <a:xfrm>
            <a:off x="4942247" y="1931374"/>
            <a:ext cx="215971" cy="216000"/>
          </a:xfrm>
          <a:prstGeom prst="ellipse">
            <a:avLst/>
          </a:prstGeom>
          <a:solidFill>
            <a:schemeClr val="accent3"/>
          </a:solidFill>
          <a:ln>
            <a:noFill/>
          </a:ln>
          <a:effectLst/>
          <a:scene3d>
            <a:camera prst="orthographicFront">
              <a:rot lat="0" lon="0" rev="0"/>
            </a:camera>
            <a:lightRig rig="soft" dir="t">
              <a:rot lat="0" lon="0" rev="0"/>
            </a:lightRig>
          </a:scene3d>
          <a:sp3d contourW="76200" prstMaterial="matt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30" tIns="45715" rIns="91430" bIns="45715" rtlCol="0" anchor="ctr"/>
          <a:lstStyle/>
          <a:p>
            <a:pPr algn="ctr"/>
            <a:endParaRPr lang="zh-CN" altLang="en-US" sz="1799" dirty="0">
              <a:ea typeface="微软雅黑" panose="020B0503020204020204" pitchFamily="34" charset="-122"/>
            </a:endParaRPr>
          </a:p>
        </p:txBody>
      </p:sp>
      <p:sp>
        <p:nvSpPr>
          <p:cNvPr id="37" name="椭圆 36"/>
          <p:cNvSpPr/>
          <p:nvPr/>
        </p:nvSpPr>
        <p:spPr>
          <a:xfrm>
            <a:off x="6515978" y="1549202"/>
            <a:ext cx="215971" cy="216000"/>
          </a:xfrm>
          <a:prstGeom prst="ellipse">
            <a:avLst/>
          </a:prstGeom>
          <a:solidFill>
            <a:schemeClr val="accent4"/>
          </a:solidFill>
          <a:ln>
            <a:noFill/>
          </a:ln>
          <a:effectLst/>
          <a:scene3d>
            <a:camera prst="orthographicFront">
              <a:rot lat="0" lon="0" rev="0"/>
            </a:camera>
            <a:lightRig rig="soft" dir="t">
              <a:rot lat="0" lon="0" rev="0"/>
            </a:lightRig>
          </a:scene3d>
          <a:sp3d contourW="76200" prstMaterial="matt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30" tIns="45715" rIns="91430" bIns="45715" rtlCol="0" anchor="ctr"/>
          <a:lstStyle/>
          <a:p>
            <a:pPr algn="ctr"/>
            <a:endParaRPr lang="zh-CN" altLang="en-US" sz="1799" dirty="0">
              <a:ea typeface="微软雅黑" panose="020B0503020204020204" pitchFamily="34" charset="-122"/>
            </a:endParaRPr>
          </a:p>
        </p:txBody>
      </p:sp>
      <p:grpSp>
        <p:nvGrpSpPr>
          <p:cNvPr id="3" name="组合 38"/>
          <p:cNvGrpSpPr/>
          <p:nvPr/>
        </p:nvGrpSpPr>
        <p:grpSpPr>
          <a:xfrm>
            <a:off x="664302" y="2356402"/>
            <a:ext cx="1149540" cy="1123950"/>
            <a:chOff x="1331640" y="1918189"/>
            <a:chExt cx="1149695" cy="1123950"/>
          </a:xfrm>
          <a:solidFill>
            <a:schemeClr val="accent1"/>
          </a:solidFill>
          <a:effectLst/>
          <a:scene3d>
            <a:camera prst="orthographicFront">
              <a:rot lat="0" lon="0" rev="0"/>
            </a:camera>
            <a:lightRig rig="glow" dir="t">
              <a:rot lat="0" lon="0" rev="4800000"/>
            </a:lightRig>
          </a:scene3d>
        </p:grpSpPr>
        <p:sp>
          <p:nvSpPr>
            <p:cNvPr id="40" name="椭圆形标注 39"/>
            <p:cNvSpPr/>
            <p:nvPr/>
          </p:nvSpPr>
          <p:spPr>
            <a:xfrm>
              <a:off x="1331640" y="1918189"/>
              <a:ext cx="1149695" cy="1123950"/>
            </a:xfrm>
            <a:prstGeom prst="wedgeEllipseCallout">
              <a:avLst>
                <a:gd name="adj1" fmla="val 23905"/>
                <a:gd name="adj2" fmla="val 58966"/>
              </a:avLst>
            </a:prstGeom>
            <a:grp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ea typeface="微软雅黑" panose="020B0503020204020204" pitchFamily="34" charset="-122"/>
              </a:endParaRPr>
            </a:p>
          </p:txBody>
        </p:sp>
        <p:sp>
          <p:nvSpPr>
            <p:cNvPr id="41" name="TextBox 40"/>
            <p:cNvSpPr txBox="1"/>
            <p:nvPr/>
          </p:nvSpPr>
          <p:spPr>
            <a:xfrm>
              <a:off x="1521185" y="2254200"/>
              <a:ext cx="704134" cy="399981"/>
            </a:xfrm>
            <a:prstGeom prst="rect">
              <a:avLst/>
            </a:prstGeom>
            <a:noFill/>
            <a:ln>
              <a:noFill/>
            </a:ln>
            <a:effectLst>
              <a:outerShdw blurRad="190500" dist="228600" dir="2700000" algn="ctr">
                <a:srgbClr val="000000">
                  <a:alpha val="30000"/>
                </a:srgbClr>
              </a:outerShdw>
            </a:effectLst>
            <a:sp3d prstMaterial="matte"/>
          </p:spPr>
          <p:txBody>
            <a:bodyPr wrap="none" rtlCol="0">
              <a:spAutoFit/>
            </a:bodyPr>
            <a:lstStyle/>
            <a:p>
              <a:r>
                <a:rPr lang="en-US" altLang="zh-CN" sz="1999" dirty="0">
                  <a:solidFill>
                    <a:schemeClr val="bg1">
                      <a:lumMod val="95000"/>
                    </a:schemeClr>
                  </a:solidFill>
                  <a:ea typeface="微软雅黑" panose="020B0503020204020204" pitchFamily="34" charset="-122"/>
                </a:rPr>
                <a:t>2017</a:t>
              </a:r>
              <a:endParaRPr lang="zh-CN" altLang="en-US" sz="1999" dirty="0">
                <a:solidFill>
                  <a:schemeClr val="bg1">
                    <a:lumMod val="95000"/>
                  </a:schemeClr>
                </a:solidFill>
                <a:ea typeface="微软雅黑" panose="020B0503020204020204" pitchFamily="34" charset="-122"/>
              </a:endParaRPr>
            </a:p>
          </p:txBody>
        </p:sp>
      </p:grpSp>
      <p:grpSp>
        <p:nvGrpSpPr>
          <p:cNvPr id="4" name="组合 41"/>
          <p:cNvGrpSpPr/>
          <p:nvPr/>
        </p:nvGrpSpPr>
        <p:grpSpPr>
          <a:xfrm>
            <a:off x="3263058" y="2900299"/>
            <a:ext cx="1149540" cy="1123950"/>
            <a:chOff x="3694928" y="2635572"/>
            <a:chExt cx="1149695" cy="1123950"/>
          </a:xfrm>
          <a:solidFill>
            <a:schemeClr val="accent2"/>
          </a:solidFill>
          <a:effectLst/>
          <a:scene3d>
            <a:camera prst="orthographicFront">
              <a:rot lat="0" lon="0" rev="0"/>
            </a:camera>
            <a:lightRig rig="glow" dir="t">
              <a:rot lat="0" lon="0" rev="4800000"/>
            </a:lightRig>
          </a:scene3d>
        </p:grpSpPr>
        <p:sp>
          <p:nvSpPr>
            <p:cNvPr id="43" name="椭圆形标注 42"/>
            <p:cNvSpPr/>
            <p:nvPr/>
          </p:nvSpPr>
          <p:spPr>
            <a:xfrm>
              <a:off x="3694928" y="2635572"/>
              <a:ext cx="1149695" cy="1123950"/>
            </a:xfrm>
            <a:prstGeom prst="wedgeEllipseCallout">
              <a:avLst>
                <a:gd name="adj1" fmla="val -50658"/>
                <a:gd name="adj2" fmla="val -40187"/>
              </a:avLst>
            </a:prstGeom>
            <a:grp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ea typeface="微软雅黑" panose="020B0503020204020204" pitchFamily="34" charset="-122"/>
              </a:endParaRPr>
            </a:p>
          </p:txBody>
        </p:sp>
        <p:sp>
          <p:nvSpPr>
            <p:cNvPr id="44" name="TextBox 43"/>
            <p:cNvSpPr txBox="1"/>
            <p:nvPr/>
          </p:nvSpPr>
          <p:spPr>
            <a:xfrm>
              <a:off x="3892107" y="2997492"/>
              <a:ext cx="703917" cy="399987"/>
            </a:xfrm>
            <a:prstGeom prst="rect">
              <a:avLst/>
            </a:prstGeom>
            <a:noFill/>
            <a:ln>
              <a:noFill/>
            </a:ln>
            <a:effectLst>
              <a:outerShdw blurRad="190500" dist="228600" dir="2700000" algn="ctr">
                <a:srgbClr val="000000">
                  <a:alpha val="30000"/>
                </a:srgbClr>
              </a:outerShdw>
            </a:effectLst>
            <a:sp3d prstMaterial="matte"/>
          </p:spPr>
          <p:txBody>
            <a:bodyPr wrap="none" rtlCol="0">
              <a:spAutoFit/>
            </a:bodyPr>
            <a:lstStyle/>
            <a:p>
              <a:r>
                <a:rPr lang="en-US" altLang="zh-CN" sz="1999" dirty="0">
                  <a:solidFill>
                    <a:schemeClr val="bg1">
                      <a:lumMod val="95000"/>
                    </a:schemeClr>
                  </a:solidFill>
                  <a:ea typeface="微软雅黑" panose="020B0503020204020204" pitchFamily="34" charset="-122"/>
                </a:rPr>
                <a:t>2018</a:t>
              </a:r>
              <a:endParaRPr lang="zh-CN" altLang="en-US" sz="1999" dirty="0">
                <a:solidFill>
                  <a:schemeClr val="bg1">
                    <a:lumMod val="95000"/>
                  </a:schemeClr>
                </a:solidFill>
                <a:ea typeface="微软雅黑" panose="020B0503020204020204" pitchFamily="34" charset="-122"/>
              </a:endParaRPr>
            </a:p>
          </p:txBody>
        </p:sp>
      </p:grpSp>
      <p:grpSp>
        <p:nvGrpSpPr>
          <p:cNvPr id="5" name="组合 44"/>
          <p:cNvGrpSpPr/>
          <p:nvPr/>
        </p:nvGrpSpPr>
        <p:grpSpPr>
          <a:xfrm>
            <a:off x="3792708" y="906837"/>
            <a:ext cx="1149540" cy="1123950"/>
            <a:chOff x="4166431" y="757076"/>
            <a:chExt cx="1149695" cy="1123950"/>
          </a:xfrm>
          <a:solidFill>
            <a:schemeClr val="accent3"/>
          </a:solidFill>
          <a:effectLst/>
          <a:scene3d>
            <a:camera prst="orthographicFront">
              <a:rot lat="0" lon="0" rev="0"/>
            </a:camera>
            <a:lightRig rig="glow" dir="t"/>
          </a:scene3d>
        </p:grpSpPr>
        <p:sp>
          <p:nvSpPr>
            <p:cNvPr id="46" name="椭圆形标注 45"/>
            <p:cNvSpPr/>
            <p:nvPr/>
          </p:nvSpPr>
          <p:spPr>
            <a:xfrm>
              <a:off x="4166431" y="757076"/>
              <a:ext cx="1149695" cy="1123950"/>
            </a:xfrm>
            <a:prstGeom prst="wedgeEllipseCallout">
              <a:avLst>
                <a:gd name="adj1" fmla="val 47102"/>
                <a:gd name="adj2" fmla="val 40322"/>
              </a:avLst>
            </a:prstGeom>
            <a:grp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ea typeface="微软雅黑" panose="020B0503020204020204" pitchFamily="34" charset="-122"/>
              </a:endParaRPr>
            </a:p>
          </p:txBody>
        </p:sp>
        <p:sp>
          <p:nvSpPr>
            <p:cNvPr id="47" name="TextBox 46"/>
            <p:cNvSpPr txBox="1"/>
            <p:nvPr/>
          </p:nvSpPr>
          <p:spPr>
            <a:xfrm>
              <a:off x="4363610" y="1092282"/>
              <a:ext cx="704134" cy="399981"/>
            </a:xfrm>
            <a:prstGeom prst="rect">
              <a:avLst/>
            </a:prstGeom>
            <a:noFill/>
            <a:ln>
              <a:noFill/>
            </a:ln>
            <a:effectLst>
              <a:outerShdw blurRad="190500" dist="228600" dir="2700000" algn="ctr">
                <a:srgbClr val="000000">
                  <a:alpha val="30000"/>
                </a:srgbClr>
              </a:outerShdw>
            </a:effectLst>
            <a:sp3d prstMaterial="matte"/>
          </p:spPr>
          <p:txBody>
            <a:bodyPr wrap="none" rtlCol="0">
              <a:spAutoFit/>
            </a:bodyPr>
            <a:lstStyle/>
            <a:p>
              <a:r>
                <a:rPr lang="en-US" altLang="zh-CN" sz="1999" dirty="0">
                  <a:solidFill>
                    <a:schemeClr val="bg1">
                      <a:lumMod val="95000"/>
                    </a:schemeClr>
                  </a:solidFill>
                  <a:ea typeface="微软雅黑" panose="020B0503020204020204" pitchFamily="34" charset="-122"/>
                </a:rPr>
                <a:t>2019</a:t>
              </a:r>
              <a:endParaRPr lang="zh-CN" altLang="en-US" sz="1999" dirty="0">
                <a:solidFill>
                  <a:schemeClr val="bg1">
                    <a:lumMod val="95000"/>
                  </a:schemeClr>
                </a:solidFill>
                <a:ea typeface="微软雅黑" panose="020B0503020204020204" pitchFamily="34" charset="-122"/>
              </a:endParaRPr>
            </a:p>
          </p:txBody>
        </p:sp>
      </p:grpSp>
      <p:grpSp>
        <p:nvGrpSpPr>
          <p:cNvPr id="6" name="组合 47"/>
          <p:cNvGrpSpPr/>
          <p:nvPr/>
        </p:nvGrpSpPr>
        <p:grpSpPr>
          <a:xfrm>
            <a:off x="6731949" y="1736628"/>
            <a:ext cx="1149540" cy="1123950"/>
            <a:chOff x="7164288" y="1682700"/>
            <a:chExt cx="1149695" cy="1123950"/>
          </a:xfrm>
          <a:solidFill>
            <a:schemeClr val="accent4"/>
          </a:solidFill>
          <a:effectLst/>
          <a:scene3d>
            <a:camera prst="orthographicFront">
              <a:rot lat="0" lon="0" rev="0"/>
            </a:camera>
            <a:lightRig rig="glow" dir="t">
              <a:rot lat="0" lon="0" rev="4800000"/>
            </a:lightRig>
          </a:scene3d>
        </p:grpSpPr>
        <p:sp>
          <p:nvSpPr>
            <p:cNvPr id="49" name="椭圆形标注 48"/>
            <p:cNvSpPr/>
            <p:nvPr/>
          </p:nvSpPr>
          <p:spPr>
            <a:xfrm>
              <a:off x="7164288" y="1682700"/>
              <a:ext cx="1149695" cy="1123950"/>
            </a:xfrm>
            <a:prstGeom prst="wedgeEllipseCallout">
              <a:avLst>
                <a:gd name="adj1" fmla="val -45687"/>
                <a:gd name="adj2" fmla="val -43577"/>
              </a:avLst>
            </a:prstGeom>
            <a:grpFill/>
            <a:ln>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ea typeface="微软雅黑" panose="020B0503020204020204" pitchFamily="34" charset="-122"/>
              </a:endParaRPr>
            </a:p>
          </p:txBody>
        </p:sp>
        <p:sp>
          <p:nvSpPr>
            <p:cNvPr id="50" name="TextBox 49"/>
            <p:cNvSpPr txBox="1"/>
            <p:nvPr/>
          </p:nvSpPr>
          <p:spPr>
            <a:xfrm>
              <a:off x="7361467" y="2044620"/>
              <a:ext cx="704134" cy="399981"/>
            </a:xfrm>
            <a:prstGeom prst="rect">
              <a:avLst/>
            </a:prstGeom>
            <a:noFill/>
            <a:ln>
              <a:noFill/>
            </a:ln>
            <a:effectLst>
              <a:outerShdw blurRad="190500" dist="228600" dir="2700000" algn="ctr">
                <a:srgbClr val="000000">
                  <a:alpha val="30000"/>
                </a:srgbClr>
              </a:outerShdw>
            </a:effectLst>
            <a:sp3d prstMaterial="matte"/>
          </p:spPr>
          <p:txBody>
            <a:bodyPr wrap="none" rtlCol="0">
              <a:spAutoFit/>
            </a:bodyPr>
            <a:lstStyle/>
            <a:p>
              <a:r>
                <a:rPr lang="en-US" altLang="zh-CN" sz="1999" dirty="0">
                  <a:solidFill>
                    <a:schemeClr val="bg1">
                      <a:lumMod val="95000"/>
                    </a:schemeClr>
                  </a:solidFill>
                  <a:ea typeface="微软雅黑" panose="020B0503020204020204" pitchFamily="34" charset="-122"/>
                </a:rPr>
                <a:t>2020</a:t>
              </a:r>
              <a:endParaRPr lang="zh-CN" altLang="en-US" sz="1999" dirty="0">
                <a:solidFill>
                  <a:schemeClr val="bg1">
                    <a:lumMod val="95000"/>
                  </a:schemeClr>
                </a:solidFill>
                <a:ea typeface="微软雅黑" panose="020B0503020204020204" pitchFamily="34" charset="-122"/>
              </a:endParaRPr>
            </a:p>
          </p:txBody>
        </p:sp>
      </p:grpSp>
      <p:sp>
        <p:nvSpPr>
          <p:cNvPr id="51" name="TextBox 50"/>
          <p:cNvSpPr txBox="1"/>
          <p:nvPr/>
        </p:nvSpPr>
        <p:spPr>
          <a:xfrm>
            <a:off x="2196058" y="2074474"/>
            <a:ext cx="1396611" cy="553845"/>
          </a:xfrm>
          <a:prstGeom prst="rect">
            <a:avLst/>
          </a:prstGeom>
          <a:noFill/>
        </p:spPr>
        <p:txBody>
          <a:bodyPr wrap="square" lIns="91430" tIns="45715" rIns="91430" bIns="45715" rtlCol="0">
            <a:spAutoFit/>
          </a:bodyPr>
          <a:lstStyle/>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p:txBody>
      </p:sp>
      <p:sp>
        <p:nvSpPr>
          <p:cNvPr id="52" name="TextBox 51"/>
          <p:cNvSpPr txBox="1"/>
          <p:nvPr/>
        </p:nvSpPr>
        <p:spPr>
          <a:xfrm>
            <a:off x="1231437" y="4090084"/>
            <a:ext cx="1396611" cy="553845"/>
          </a:xfrm>
          <a:prstGeom prst="rect">
            <a:avLst/>
          </a:prstGeom>
          <a:noFill/>
        </p:spPr>
        <p:txBody>
          <a:bodyPr wrap="square" lIns="91430" tIns="45715" rIns="91430" bIns="45715" rtlCol="0">
            <a:spAutoFit/>
          </a:bodyPr>
          <a:lstStyle/>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p:txBody>
      </p:sp>
      <p:sp>
        <p:nvSpPr>
          <p:cNvPr id="53" name="TextBox 52"/>
          <p:cNvSpPr txBox="1"/>
          <p:nvPr/>
        </p:nvSpPr>
        <p:spPr>
          <a:xfrm>
            <a:off x="4558214" y="2329842"/>
            <a:ext cx="1396611" cy="576921"/>
          </a:xfrm>
          <a:prstGeom prst="rect">
            <a:avLst/>
          </a:prstGeom>
          <a:noFill/>
        </p:spPr>
        <p:txBody>
          <a:bodyPr wrap="square" lIns="91430" tIns="45715" rIns="91430" bIns="45715" rtlCol="0">
            <a:spAutoFit/>
          </a:bodyPr>
          <a:lstStyle/>
          <a:p>
            <a:pPr algn="ctr"/>
            <a:r>
              <a:rPr lang="zh-CN" altLang="en-US" sz="1050" dirty="0">
                <a:solidFill>
                  <a:schemeClr val="tx1">
                    <a:lumMod val="65000"/>
                    <a:lumOff val="35000"/>
                  </a:schemeClr>
                </a:solidFill>
                <a:latin typeface="微软雅黑" pitchFamily="34" charset="-122"/>
                <a:ea typeface="微软雅黑" pitchFamily="34" charset="-122"/>
              </a:rPr>
              <a:t>点击此处添加内容</a:t>
            </a:r>
            <a:endParaRPr lang="en-US" altLang="zh-CN" sz="1050" dirty="0">
              <a:solidFill>
                <a:schemeClr val="tx1">
                  <a:lumMod val="65000"/>
                  <a:lumOff val="35000"/>
                </a:schemeClr>
              </a:solidFill>
              <a:latin typeface="微软雅黑" pitchFamily="34" charset="-122"/>
              <a:ea typeface="微软雅黑" pitchFamily="34" charset="-122"/>
            </a:endParaRPr>
          </a:p>
          <a:p>
            <a:pPr algn="ctr"/>
            <a:r>
              <a:rPr lang="zh-CN" altLang="en-US" sz="1050" dirty="0">
                <a:solidFill>
                  <a:schemeClr val="tx1">
                    <a:lumMod val="65000"/>
                    <a:lumOff val="35000"/>
                  </a:schemeClr>
                </a:solidFill>
                <a:latin typeface="微软雅黑" pitchFamily="34" charset="-122"/>
                <a:ea typeface="微软雅黑" pitchFamily="34" charset="-122"/>
              </a:rPr>
              <a:t>点击此处添加内容</a:t>
            </a:r>
            <a:endParaRPr lang="en-US" altLang="zh-CN" sz="1050" dirty="0">
              <a:solidFill>
                <a:schemeClr val="tx1">
                  <a:lumMod val="65000"/>
                  <a:lumOff val="35000"/>
                </a:schemeClr>
              </a:solidFill>
              <a:latin typeface="微软雅黑" pitchFamily="34" charset="-122"/>
              <a:ea typeface="微软雅黑" pitchFamily="34" charset="-122"/>
            </a:endParaRPr>
          </a:p>
          <a:p>
            <a:pPr algn="ctr"/>
            <a:r>
              <a:rPr lang="zh-CN" altLang="en-US" sz="1050" dirty="0">
                <a:solidFill>
                  <a:schemeClr val="tx1">
                    <a:lumMod val="65000"/>
                    <a:lumOff val="35000"/>
                  </a:schemeClr>
                </a:solidFill>
                <a:latin typeface="微软雅黑" pitchFamily="34" charset="-122"/>
                <a:ea typeface="微软雅黑" pitchFamily="34" charset="-122"/>
              </a:rPr>
              <a:t>点击此处添加内容</a:t>
            </a:r>
            <a:endParaRPr lang="en-US" altLang="zh-CN" sz="1050" dirty="0">
              <a:solidFill>
                <a:schemeClr val="tx1">
                  <a:lumMod val="65000"/>
                  <a:lumOff val="35000"/>
                </a:schemeClr>
              </a:solidFill>
              <a:latin typeface="微软雅黑" pitchFamily="34" charset="-122"/>
              <a:ea typeface="微软雅黑" pitchFamily="34" charset="-122"/>
            </a:endParaRPr>
          </a:p>
        </p:txBody>
      </p:sp>
      <p:sp>
        <p:nvSpPr>
          <p:cNvPr id="54" name="TextBox 53"/>
          <p:cNvSpPr txBox="1"/>
          <p:nvPr/>
        </p:nvSpPr>
        <p:spPr>
          <a:xfrm>
            <a:off x="6659952" y="969493"/>
            <a:ext cx="1396611" cy="553845"/>
          </a:xfrm>
          <a:prstGeom prst="rect">
            <a:avLst/>
          </a:prstGeom>
          <a:noFill/>
        </p:spPr>
        <p:txBody>
          <a:bodyPr wrap="square" lIns="91430" tIns="45715" rIns="91430" bIns="45715" rtlCol="0">
            <a:spAutoFit/>
          </a:bodyPr>
          <a:lstStyle/>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a:p>
            <a:pPr algn="ctr"/>
            <a:r>
              <a:rPr lang="zh-CN" altLang="en-US" sz="1000" dirty="0">
                <a:solidFill>
                  <a:schemeClr val="tx1">
                    <a:lumMod val="65000"/>
                    <a:lumOff val="35000"/>
                  </a:schemeClr>
                </a:solidFill>
                <a:latin typeface="微软雅黑" pitchFamily="34" charset="-122"/>
                <a:ea typeface="微软雅黑" pitchFamily="34" charset="-122"/>
              </a:rPr>
              <a:t>点击此处添加内容</a:t>
            </a:r>
            <a:endParaRPr lang="en-US" altLang="zh-CN" sz="1000" dirty="0">
              <a:solidFill>
                <a:schemeClr val="tx1">
                  <a:lumMod val="65000"/>
                  <a:lumOff val="35000"/>
                </a:schemeClr>
              </a:solidFill>
              <a:latin typeface="微软雅黑" pitchFamily="34" charset="-122"/>
              <a:ea typeface="微软雅黑" pitchFamily="34" charset="-122"/>
            </a:endParaRPr>
          </a:p>
        </p:txBody>
      </p:sp>
      <p:sp>
        <p:nvSpPr>
          <p:cNvPr id="23" name="文本框 37"/>
          <p:cNvSpPr txBox="1"/>
          <p:nvPr/>
        </p:nvSpPr>
        <p:spPr>
          <a:xfrm>
            <a:off x="431540" y="336437"/>
            <a:ext cx="1836172" cy="315475"/>
          </a:xfrm>
          <a:prstGeom prst="rect">
            <a:avLst/>
          </a:prstGeom>
          <a:noFill/>
        </p:spPr>
        <p:txBody>
          <a:bodyPr wrap="square" lIns="68584" tIns="34292" rIns="68584" bIns="34292" rtlCol="0">
            <a:spAutoFit/>
          </a:bodyPr>
          <a:lstStyle/>
          <a:p>
            <a:pPr lvl="0" algn="dist"/>
            <a:r>
              <a:rPr lang="zh-CN" altLang="en-US" sz="1600" b="0" kern="1200" dirty="0">
                <a:solidFill>
                  <a:schemeClr val="accent1"/>
                </a:solidFill>
                <a:latin typeface="微软雅黑" pitchFamily="34" charset="-122"/>
                <a:ea typeface="微软雅黑" pitchFamily="34" charset="-122"/>
                <a:cs typeface="+mn-cs"/>
              </a:rPr>
              <a:t>未来规划</a:t>
            </a:r>
            <a:endParaRPr lang="zh-CN" altLang="zh-CN" sz="1600" b="0" kern="1200" dirty="0">
              <a:solidFill>
                <a:schemeClr val="accent1"/>
              </a:solidFill>
              <a:latin typeface="微软雅黑" pitchFamily="34" charset="-122"/>
              <a:ea typeface="微软雅黑" pitchFamily="34" charset="-122"/>
              <a:cs typeface="+mn-cs"/>
            </a:endParaRPr>
          </a:p>
        </p:txBody>
      </p:sp>
    </p:spTree>
    <p:extLst>
      <p:ext uri="{BB962C8B-B14F-4D97-AF65-F5344CB8AC3E}">
        <p14:creationId xmlns:p14="http://schemas.microsoft.com/office/powerpoint/2010/main" val="26228220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52"/>
                                        </p:tgtEl>
                                        <p:attrNameLst>
                                          <p:attrName>style.visibility</p:attrName>
                                        </p:attrNameLst>
                                      </p:cBhvr>
                                      <p:to>
                                        <p:strVal val="visible"/>
                                      </p:to>
                                    </p:set>
                                    <p:animEffect transition="in" filter="fade">
                                      <p:cBhvr>
                                        <p:cTn id="20" dur="500"/>
                                        <p:tgtEl>
                                          <p:spTgt spid="5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childTnLst>
                          </p:cTn>
                        </p:par>
                        <p:par>
                          <p:cTn id="25" fill="hold">
                            <p:stCondLst>
                              <p:cond delay="2500"/>
                            </p:stCondLst>
                            <p:childTnLst>
                              <p:par>
                                <p:cTn id="26" presetID="42" presetClass="entr" presetSubtype="0"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fade">
                                      <p:cBhvr>
                                        <p:cTn id="33" dur="1000"/>
                                        <p:tgtEl>
                                          <p:spTgt spid="51"/>
                                        </p:tgtEl>
                                      </p:cBhvr>
                                    </p:animEffect>
                                    <p:anim calcmode="lin" valueType="num">
                                      <p:cBhvr>
                                        <p:cTn id="34" dur="1000" fill="hold"/>
                                        <p:tgtEl>
                                          <p:spTgt spid="51"/>
                                        </p:tgtEl>
                                        <p:attrNameLst>
                                          <p:attrName>ppt_x</p:attrName>
                                        </p:attrNameLst>
                                      </p:cBhvr>
                                      <p:tavLst>
                                        <p:tav tm="0">
                                          <p:val>
                                            <p:strVal val="#ppt_x"/>
                                          </p:val>
                                        </p:tav>
                                        <p:tav tm="100000">
                                          <p:val>
                                            <p:strVal val="#ppt_x"/>
                                          </p:val>
                                        </p:tav>
                                      </p:tavLst>
                                    </p:anim>
                                    <p:anim calcmode="lin" valueType="num">
                                      <p:cBhvr>
                                        <p:cTn id="35" dur="1000" fill="hold"/>
                                        <p:tgtEl>
                                          <p:spTgt spid="51"/>
                                        </p:tgtEl>
                                        <p:attrNameLst>
                                          <p:attrName>ppt_y</p:attrName>
                                        </p:attrNameLst>
                                      </p:cBhvr>
                                      <p:tavLst>
                                        <p:tav tm="0">
                                          <p:val>
                                            <p:strVal val="#ppt_y-.1"/>
                                          </p:val>
                                        </p:tav>
                                        <p:tav tm="100000">
                                          <p:val>
                                            <p:strVal val="#ppt_y"/>
                                          </p:val>
                                        </p:tav>
                                      </p:tavLst>
                                    </p:anim>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childTnLst>
                          </p:cTn>
                        </p:par>
                        <p:par>
                          <p:cTn id="40" fill="hold">
                            <p:stCondLst>
                              <p:cond delay="4000"/>
                            </p:stCondLst>
                            <p:childTnLst>
                              <p:par>
                                <p:cTn id="41" presetID="42" presetClass="entr" presetSubtype="0"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1000" fill="hold"/>
                                        <p:tgtEl>
                                          <p:spTgt spid="5"/>
                                        </p:tgtEl>
                                        <p:attrNameLst>
                                          <p:attrName>ppt_y</p:attrName>
                                        </p:attrNameLst>
                                      </p:cBhvr>
                                      <p:tavLst>
                                        <p:tav tm="0">
                                          <p:val>
                                            <p:strVal val="#ppt_y+.1"/>
                                          </p:val>
                                        </p:tav>
                                        <p:tav tm="100000">
                                          <p:val>
                                            <p:strVal val="#ppt_y"/>
                                          </p:val>
                                        </p:tav>
                                      </p:tavLst>
                                    </p:anim>
                                  </p:childTnLst>
                                </p:cTn>
                              </p:par>
                              <p:par>
                                <p:cTn id="46" presetID="10" presetClass="entr" presetSubtype="0" fill="hold" grpId="0" nodeType="with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500"/>
                                        <p:tgtEl>
                                          <p:spTgt spid="53"/>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childTnLst>
                          </p:cTn>
                        </p:par>
                        <p:par>
                          <p:cTn id="53" fill="hold">
                            <p:stCondLst>
                              <p:cond delay="5500"/>
                            </p:stCondLst>
                            <p:childTnLst>
                              <p:par>
                                <p:cTn id="54" presetID="47" presetClass="entr" presetSubtype="0" fill="hold" grpId="0" nodeType="afterEffect">
                                  <p:stCondLst>
                                    <p:cond delay="0"/>
                                  </p:stCondLst>
                                  <p:childTnLst>
                                    <p:set>
                                      <p:cBhvr>
                                        <p:cTn id="55" dur="1" fill="hold">
                                          <p:stCondLst>
                                            <p:cond delay="0"/>
                                          </p:stCondLst>
                                        </p:cTn>
                                        <p:tgtEl>
                                          <p:spTgt spid="54"/>
                                        </p:tgtEl>
                                        <p:attrNameLst>
                                          <p:attrName>style.visibility</p:attrName>
                                        </p:attrNameLst>
                                      </p:cBhvr>
                                      <p:to>
                                        <p:strVal val="visible"/>
                                      </p:to>
                                    </p:set>
                                    <p:animEffect transition="in" filter="fade">
                                      <p:cBhvr>
                                        <p:cTn id="56" dur="1000"/>
                                        <p:tgtEl>
                                          <p:spTgt spid="54"/>
                                        </p:tgtEl>
                                      </p:cBhvr>
                                    </p:animEffect>
                                    <p:anim calcmode="lin" valueType="num">
                                      <p:cBhvr>
                                        <p:cTn id="57" dur="1000" fill="hold"/>
                                        <p:tgtEl>
                                          <p:spTgt spid="54"/>
                                        </p:tgtEl>
                                        <p:attrNameLst>
                                          <p:attrName>ppt_x</p:attrName>
                                        </p:attrNameLst>
                                      </p:cBhvr>
                                      <p:tavLst>
                                        <p:tav tm="0">
                                          <p:val>
                                            <p:strVal val="#ppt_x"/>
                                          </p:val>
                                        </p:tav>
                                        <p:tav tm="100000">
                                          <p:val>
                                            <p:strVal val="#ppt_x"/>
                                          </p:val>
                                        </p:tav>
                                      </p:tavLst>
                                    </p:anim>
                                    <p:anim calcmode="lin" valueType="num">
                                      <p:cBhvr>
                                        <p:cTn id="58" dur="1000" fill="hold"/>
                                        <p:tgtEl>
                                          <p:spTgt spid="54"/>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1000"/>
                                        <p:tgtEl>
                                          <p:spTgt spid="6"/>
                                        </p:tgtEl>
                                      </p:cBhvr>
                                    </p:animEffect>
                                    <p:anim calcmode="lin" valueType="num">
                                      <p:cBhvr>
                                        <p:cTn id="62" dur="1000" fill="hold"/>
                                        <p:tgtEl>
                                          <p:spTgt spid="6"/>
                                        </p:tgtEl>
                                        <p:attrNameLst>
                                          <p:attrName>ppt_x</p:attrName>
                                        </p:attrNameLst>
                                      </p:cBhvr>
                                      <p:tavLst>
                                        <p:tav tm="0">
                                          <p:val>
                                            <p:strVal val="#ppt_x"/>
                                          </p:val>
                                        </p:tav>
                                        <p:tav tm="100000">
                                          <p:val>
                                            <p:strVal val="#ppt_x"/>
                                          </p:val>
                                        </p:tav>
                                      </p:tavLst>
                                    </p:anim>
                                    <p:anim calcmode="lin" valueType="num">
                                      <p:cBhvr>
                                        <p:cTn id="6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37" grpId="0" animBg="1"/>
      <p:bldP spid="51" grpId="0"/>
      <p:bldP spid="52" grpId="0"/>
      <p:bldP spid="53" grpId="0"/>
      <p:bldP spid="5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B728FF92-D164-4954-8A94-D5F4C9430D85}"/>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2" name="矩形 1">
            <a:extLst>
              <a:ext uri="{FF2B5EF4-FFF2-40B4-BE49-F238E27FC236}">
                <a16:creationId xmlns:a16="http://schemas.microsoft.com/office/drawing/2014/main" id="{5D495D99-7A4B-42BA-B6E6-E82DEBFE2F33}"/>
              </a:ext>
            </a:extLst>
          </p:cNvPr>
          <p:cNvSpPr/>
          <p:nvPr/>
        </p:nvSpPr>
        <p:spPr>
          <a:xfrm>
            <a:off x="503548" y="484312"/>
            <a:ext cx="8172908" cy="4176464"/>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5" name="TextBox 4"/>
          <p:cNvSpPr txBox="1"/>
          <p:nvPr/>
        </p:nvSpPr>
        <p:spPr>
          <a:xfrm>
            <a:off x="1943708" y="2249378"/>
            <a:ext cx="4701514" cy="646331"/>
          </a:xfrm>
          <a:prstGeom prst="rect">
            <a:avLst/>
          </a:prstGeom>
          <a:noFill/>
        </p:spPr>
        <p:txBody>
          <a:bodyPr wrap="square" rtlCol="0">
            <a:spAutoFit/>
          </a:bodyPr>
          <a:lstStyle/>
          <a:p>
            <a:pPr algn="r"/>
            <a:r>
              <a:rPr lang="zh-CN" altLang="en-US" sz="3600" dirty="0">
                <a:solidFill>
                  <a:schemeClr val="tx1">
                    <a:lumMod val="75000"/>
                    <a:lumOff val="25000"/>
                  </a:schemeClr>
                </a:solidFill>
                <a:latin typeface="微软雅黑" pitchFamily="34" charset="-122"/>
                <a:ea typeface="微软雅黑" pitchFamily="34" charset="-122"/>
              </a:rPr>
              <a:t>演讲完毕 谢谢观看</a:t>
            </a:r>
          </a:p>
        </p:txBody>
      </p:sp>
      <p:pic>
        <p:nvPicPr>
          <p:cNvPr id="4" name="图片 3">
            <a:extLst>
              <a:ext uri="{FF2B5EF4-FFF2-40B4-BE49-F238E27FC236}">
                <a16:creationId xmlns:a16="http://schemas.microsoft.com/office/drawing/2014/main" id="{7CD23810-CFAF-4E6B-87BA-2E764F03373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51181" y="1672444"/>
            <a:ext cx="2041638" cy="459071"/>
          </a:xfrm>
          <a:prstGeom prst="rect">
            <a:avLst/>
          </a:prstGeom>
        </p:spPr>
      </p:pic>
    </p:spTree>
    <p:extLst>
      <p:ext uri="{BB962C8B-B14F-4D97-AF65-F5344CB8AC3E}">
        <p14:creationId xmlns:p14="http://schemas.microsoft.com/office/powerpoint/2010/main" val="27795651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D581043F-0E89-47DC-A9DF-DF2A3EFF3FD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13" name="矩形 12">
            <a:extLst>
              <a:ext uri="{FF2B5EF4-FFF2-40B4-BE49-F238E27FC236}">
                <a16:creationId xmlns:a16="http://schemas.microsoft.com/office/drawing/2014/main" id="{F56ED1DD-A4B5-42DA-A41D-BA679C951730}"/>
              </a:ext>
            </a:extLst>
          </p:cNvPr>
          <p:cNvSpPr/>
          <p:nvPr/>
        </p:nvSpPr>
        <p:spPr>
          <a:xfrm>
            <a:off x="503548" y="484312"/>
            <a:ext cx="8172908" cy="4176464"/>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 name="TextBox 3"/>
          <p:cNvSpPr txBox="1"/>
          <p:nvPr/>
        </p:nvSpPr>
        <p:spPr>
          <a:xfrm>
            <a:off x="3995936" y="1888468"/>
            <a:ext cx="830099" cy="346249"/>
          </a:xfrm>
          <a:prstGeom prst="rect">
            <a:avLst/>
          </a:prstGeom>
          <a:noFill/>
        </p:spPr>
        <p:txBody>
          <a:bodyPr wrap="none" lIns="68580" tIns="34290" rIns="68580" bIns="34290" rtlCol="0">
            <a:spAutoFit/>
          </a:bodyPr>
          <a:lstStyle/>
          <a:p>
            <a:r>
              <a:rPr lang="en-US" altLang="zh-CN" b="1" dirty="0">
                <a:solidFill>
                  <a:schemeClr val="accent1"/>
                </a:solidFill>
                <a:latin typeface="微软雅黑" pitchFamily="34" charset="-122"/>
                <a:ea typeface="微软雅黑" pitchFamily="34" charset="-122"/>
              </a:rPr>
              <a:t>Part 1</a:t>
            </a:r>
            <a:endParaRPr lang="zh-CN" altLang="en-US" b="1" dirty="0">
              <a:solidFill>
                <a:schemeClr val="accent1"/>
              </a:solidFill>
              <a:latin typeface="微软雅黑" pitchFamily="34" charset="-122"/>
              <a:ea typeface="微软雅黑" pitchFamily="34" charset="-122"/>
            </a:endParaRPr>
          </a:p>
        </p:txBody>
      </p:sp>
      <p:grpSp>
        <p:nvGrpSpPr>
          <p:cNvPr id="2" name="Group 14"/>
          <p:cNvGrpSpPr/>
          <p:nvPr/>
        </p:nvGrpSpPr>
        <p:grpSpPr>
          <a:xfrm>
            <a:off x="3059832" y="2270721"/>
            <a:ext cx="2664296" cy="360040"/>
            <a:chOff x="5349226" y="2010956"/>
            <a:chExt cx="4272984" cy="670899"/>
          </a:xfrm>
          <a:solidFill>
            <a:schemeClr val="accent1"/>
          </a:solidFill>
        </p:grpSpPr>
        <p:sp>
          <p:nvSpPr>
            <p:cNvPr id="6" name="燕尾形 18"/>
            <p:cNvSpPr/>
            <p:nvPr/>
          </p:nvSpPr>
          <p:spPr>
            <a:xfrm rot="10800000">
              <a:off x="5349226" y="2010956"/>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lumMod val="65000"/>
                    <a:lumOff val="35000"/>
                  </a:schemeClr>
                </a:solidFill>
                <a:latin typeface="微软雅黑" pitchFamily="34" charset="-122"/>
                <a:ea typeface="微软雅黑" pitchFamily="34" charset="-122"/>
              </a:endParaRPr>
            </a:p>
          </p:txBody>
        </p:sp>
        <p:sp>
          <p:nvSpPr>
            <p:cNvPr id="7" name="TextBox 6"/>
            <p:cNvSpPr txBox="1"/>
            <p:nvPr/>
          </p:nvSpPr>
          <p:spPr>
            <a:xfrm>
              <a:off x="6711173" y="2059649"/>
              <a:ext cx="1447924" cy="573512"/>
            </a:xfrm>
            <a:prstGeom prst="rect">
              <a:avLst/>
            </a:prstGeom>
            <a:grpFill/>
          </p:spPr>
          <p:txBody>
            <a:bodyPr wrap="none" rtlCol="0">
              <a:spAutoFit/>
            </a:bodyPr>
            <a:lstStyle/>
            <a:p>
              <a:pPr lvl="0"/>
              <a:r>
                <a:rPr lang="zh-CN" altLang="en-US" sz="1400" dirty="0">
                  <a:solidFill>
                    <a:schemeClr val="bg1"/>
                  </a:solidFill>
                  <a:latin typeface="微软雅黑" pitchFamily="34" charset="-122"/>
                  <a:ea typeface="微软雅黑" pitchFamily="34" charset="-122"/>
                </a:rPr>
                <a:t>工作回顾</a:t>
              </a:r>
              <a:endParaRPr lang="zh-CN" altLang="zh-CN" sz="1400" dirty="0">
                <a:solidFill>
                  <a:schemeClr val="bg1"/>
                </a:solidFill>
                <a:latin typeface="微软雅黑" pitchFamily="34" charset="-122"/>
                <a:ea typeface="微软雅黑" pitchFamily="34" charset="-122"/>
              </a:endParaRPr>
            </a:p>
          </p:txBody>
        </p:sp>
      </p:grpSp>
      <p:sp>
        <p:nvSpPr>
          <p:cNvPr id="9" name="文本框 7"/>
          <p:cNvSpPr txBox="1">
            <a:spLocks noChangeArrowheads="1"/>
          </p:cNvSpPr>
          <p:nvPr/>
        </p:nvSpPr>
        <p:spPr bwMode="auto">
          <a:xfrm>
            <a:off x="3203848" y="2744580"/>
            <a:ext cx="1368152" cy="246221"/>
          </a:xfrm>
          <a:prstGeom prst="rect">
            <a:avLst/>
          </a:prstGeom>
          <a:noFill/>
          <a:ln w="9525">
            <a:noFill/>
            <a:miter lim="800000"/>
            <a:headEnd/>
            <a:tailEnd/>
          </a:ln>
        </p:spPr>
        <p:txBody>
          <a:bodyPr wrap="square">
            <a:spAutoFit/>
          </a:bodyPr>
          <a:lstStyle/>
          <a:p>
            <a:pPr>
              <a:buFont typeface="Wingdings" pitchFamily="2" charset="2"/>
              <a:buChar char="Ø"/>
            </a:pPr>
            <a:r>
              <a:rPr lang="zh-CN" altLang="en-US" sz="1000" b="1" dirty="0">
                <a:solidFill>
                  <a:schemeClr val="accent1">
                    <a:lumMod val="75000"/>
                  </a:schemeClr>
                </a:solidFill>
                <a:latin typeface="微软雅黑" pitchFamily="34" charset="-122"/>
                <a:ea typeface="微软雅黑" pitchFamily="34" charset="-122"/>
              </a:rPr>
              <a:t>线网系统开发</a:t>
            </a:r>
            <a:endParaRPr lang="zh-CN" altLang="en-US" sz="1000" b="1" dirty="0">
              <a:solidFill>
                <a:schemeClr val="accent1">
                  <a:lumMod val="75000"/>
                </a:schemeClr>
              </a:solidFill>
              <a:ea typeface="微软雅黑" panose="020B0503020204020204" pitchFamily="34" charset="-122"/>
            </a:endParaRPr>
          </a:p>
        </p:txBody>
      </p:sp>
      <p:sp>
        <p:nvSpPr>
          <p:cNvPr id="11" name="文本框 7"/>
          <p:cNvSpPr txBox="1">
            <a:spLocks noChangeArrowheads="1"/>
          </p:cNvSpPr>
          <p:nvPr/>
        </p:nvSpPr>
        <p:spPr bwMode="auto">
          <a:xfrm>
            <a:off x="4608004" y="2744580"/>
            <a:ext cx="1368152" cy="246221"/>
          </a:xfrm>
          <a:prstGeom prst="rect">
            <a:avLst/>
          </a:prstGeom>
          <a:noFill/>
          <a:ln w="9525">
            <a:noFill/>
            <a:miter lim="800000"/>
            <a:headEnd/>
            <a:tailEnd/>
          </a:ln>
        </p:spPr>
        <p:txBody>
          <a:bodyPr wrap="square">
            <a:spAutoFit/>
          </a:bodyPr>
          <a:lstStyle/>
          <a:p>
            <a:pPr>
              <a:buFont typeface="Wingdings" pitchFamily="2" charset="2"/>
              <a:buChar char="Ø"/>
            </a:pPr>
            <a:r>
              <a:rPr lang="zh-CN" altLang="en-US" sz="1000" dirty="0">
                <a:solidFill>
                  <a:schemeClr val="tx1">
                    <a:lumMod val="65000"/>
                    <a:lumOff val="35000"/>
                  </a:schemeClr>
                </a:solidFill>
                <a:latin typeface="微软雅黑" pitchFamily="34" charset="-122"/>
                <a:ea typeface="微软雅黑" pitchFamily="34" charset="-122"/>
              </a:rPr>
              <a:t>组态技术选型</a:t>
            </a:r>
            <a:endParaRPr lang="en-US" altLang="zh-CN" sz="1000" dirty="0">
              <a:solidFill>
                <a:schemeClr val="tx1">
                  <a:lumMod val="65000"/>
                  <a:lumOff val="35000"/>
                </a:schemeClr>
              </a:solidFill>
              <a:latin typeface="微软雅黑" pitchFamily="34" charset="-122"/>
              <a:ea typeface="微软雅黑"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ppt_x</p:attrName>
                                        </p:attrNameLst>
                                      </p:cBhvr>
                                      <p:tavLst>
                                        <p:tav tm="0">
                                          <p:val>
                                            <p:strVal val="#ppt_x+#ppt_w*1.125000"/>
                                          </p:val>
                                        </p:tav>
                                        <p:tav tm="100000">
                                          <p:val>
                                            <p:strVal val="#ppt_x"/>
                                          </p:val>
                                        </p:tav>
                                      </p:tavLst>
                                    </p:anim>
                                    <p:animEffect transition="in" filter="wipe(left)">
                                      <p:cBhvr>
                                        <p:cTn id="12" dur="500"/>
                                        <p:tgtEl>
                                          <p:spTgt spid="2"/>
                                        </p:tgtEl>
                                      </p:cBhvr>
                                    </p:animEffect>
                                  </p:childTnLst>
                                </p:cTn>
                              </p:par>
                            </p:childTnLst>
                          </p:cTn>
                        </p:par>
                        <p:par>
                          <p:cTn id="13" fill="hold">
                            <p:stCondLst>
                              <p:cond delay="1000"/>
                            </p:stCondLst>
                            <p:childTnLst>
                              <p:par>
                                <p:cTn id="14" presetID="12" presetClass="entr" presetSubtype="1"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p:tgtEl>
                                          <p:spTgt spid="9"/>
                                        </p:tgtEl>
                                        <p:attrNameLst>
                                          <p:attrName>ppt_y</p:attrName>
                                        </p:attrNameLst>
                                      </p:cBhvr>
                                      <p:tavLst>
                                        <p:tav tm="0">
                                          <p:val>
                                            <p:strVal val="#ppt_y-#ppt_h*1.125000"/>
                                          </p:val>
                                        </p:tav>
                                        <p:tav tm="100000">
                                          <p:val>
                                            <p:strVal val="#ppt_y"/>
                                          </p:val>
                                        </p:tav>
                                      </p:tavLst>
                                    </p:anim>
                                    <p:animEffect transition="in" filter="wipe(down)">
                                      <p:cBhvr>
                                        <p:cTn id="17" dur="500"/>
                                        <p:tgtEl>
                                          <p:spTgt spid="9"/>
                                        </p:tgtEl>
                                      </p:cBhvr>
                                    </p:animEffect>
                                  </p:childTnLst>
                                </p:cTn>
                              </p:par>
                              <p:par>
                                <p:cTn id="18" presetID="12" presetClass="entr" presetSubtype="1"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p:tgtEl>
                                          <p:spTgt spid="11"/>
                                        </p:tgtEl>
                                        <p:attrNameLst>
                                          <p:attrName>ppt_y</p:attrName>
                                        </p:attrNameLst>
                                      </p:cBhvr>
                                      <p:tavLst>
                                        <p:tav tm="0">
                                          <p:val>
                                            <p:strVal val="#ppt_y-#ppt_h*1.125000"/>
                                          </p:val>
                                        </p:tav>
                                        <p:tav tm="100000">
                                          <p:val>
                                            <p:strVal val="#ppt_y"/>
                                          </p:val>
                                        </p:tav>
                                      </p:tavLst>
                                    </p:anim>
                                    <p:animEffect transition="in" filter="wipe(down)">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600741" y="3832733"/>
            <a:ext cx="1924611" cy="207747"/>
          </a:xfrm>
          <a:prstGeom prst="rect">
            <a:avLst/>
          </a:prstGeom>
          <a:noFill/>
        </p:spPr>
        <p:txBody>
          <a:bodyPr wrap="square" lIns="68577" tIns="34289" rIns="68577" bIns="34289" rtlCol="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首屏</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控件</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项目结构</a:t>
            </a:r>
            <a:endPar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44" name="泪滴形 43"/>
          <p:cNvSpPr/>
          <p:nvPr/>
        </p:nvSpPr>
        <p:spPr>
          <a:xfrm rot="8100000">
            <a:off x="1994476" y="1478565"/>
            <a:ext cx="1139209" cy="1132467"/>
          </a:xfrm>
          <a:prstGeom prst="teardrop">
            <a:avLst/>
          </a:prstGeom>
          <a:solidFill>
            <a:schemeClr val="bg1"/>
          </a:solidFill>
          <a:ln>
            <a:noFill/>
          </a:ln>
          <a:effectLst>
            <a:outerShdw blurRad="3175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45" name="椭圆 44"/>
          <p:cNvSpPr/>
          <p:nvPr/>
        </p:nvSpPr>
        <p:spPr>
          <a:xfrm>
            <a:off x="2103715" y="1584371"/>
            <a:ext cx="925609" cy="9201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46" name="文本框 45"/>
          <p:cNvSpPr txBox="1"/>
          <p:nvPr/>
        </p:nvSpPr>
        <p:spPr>
          <a:xfrm>
            <a:off x="2263307" y="188858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1</a:t>
            </a:r>
          </a:p>
        </p:txBody>
      </p:sp>
      <p:cxnSp>
        <p:nvCxnSpPr>
          <p:cNvPr id="47" name="直接箭头连接符 46"/>
          <p:cNvCxnSpPr/>
          <p:nvPr/>
        </p:nvCxnSpPr>
        <p:spPr>
          <a:xfrm>
            <a:off x="1115616" y="3342812"/>
            <a:ext cx="7173687" cy="0"/>
          </a:xfrm>
          <a:prstGeom prst="straightConnector1">
            <a:avLst/>
          </a:prstGeom>
          <a:ln w="190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3" name="圆角矩形 82"/>
          <p:cNvSpPr/>
          <p:nvPr/>
        </p:nvSpPr>
        <p:spPr>
          <a:xfrm>
            <a:off x="1760921" y="3179504"/>
            <a:ext cx="1625593" cy="32463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熟悉系统代码</a:t>
            </a:r>
            <a:endPar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84" name="泪滴形 83"/>
          <p:cNvSpPr/>
          <p:nvPr/>
        </p:nvSpPr>
        <p:spPr>
          <a:xfrm rot="8100000">
            <a:off x="4181609" y="1478565"/>
            <a:ext cx="1139209" cy="1132467"/>
          </a:xfrm>
          <a:prstGeom prst="teardrop">
            <a:avLst/>
          </a:prstGeom>
          <a:solidFill>
            <a:schemeClr val="bg1"/>
          </a:solidFill>
          <a:ln>
            <a:noFill/>
          </a:ln>
          <a:effectLst>
            <a:outerShdw blurRad="3175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85" name="椭圆 84"/>
          <p:cNvSpPr/>
          <p:nvPr/>
        </p:nvSpPr>
        <p:spPr>
          <a:xfrm>
            <a:off x="4290847" y="1584371"/>
            <a:ext cx="925609" cy="920129"/>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86" name="文本框 85"/>
          <p:cNvSpPr txBox="1"/>
          <p:nvPr/>
        </p:nvSpPr>
        <p:spPr>
          <a:xfrm>
            <a:off x="4450439" y="188858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2</a:t>
            </a:r>
          </a:p>
        </p:txBody>
      </p:sp>
      <p:sp>
        <p:nvSpPr>
          <p:cNvPr id="87" name="圆角矩形 86"/>
          <p:cNvSpPr/>
          <p:nvPr/>
        </p:nvSpPr>
        <p:spPr>
          <a:xfrm>
            <a:off x="4031820" y="3179504"/>
            <a:ext cx="1427610" cy="324639"/>
          </a:xfrm>
          <a:prstGeom prst="roundRect">
            <a:avLst>
              <a:gd name="adj" fmla="val 5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68577" tIns="34289" rIns="68577" bIns="34289"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学习开源框架</a:t>
            </a:r>
            <a:endPar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88" name="泪滴形 87"/>
          <p:cNvSpPr/>
          <p:nvPr/>
        </p:nvSpPr>
        <p:spPr>
          <a:xfrm rot="8100000">
            <a:off x="6366177" y="1478565"/>
            <a:ext cx="1139209" cy="1132467"/>
          </a:xfrm>
          <a:prstGeom prst="teardrop">
            <a:avLst/>
          </a:prstGeom>
          <a:solidFill>
            <a:schemeClr val="bg1"/>
          </a:solidFill>
          <a:ln>
            <a:noFill/>
          </a:ln>
          <a:effectLst>
            <a:outerShdw blurRad="3175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89" name="椭圆 88"/>
          <p:cNvSpPr/>
          <p:nvPr/>
        </p:nvSpPr>
        <p:spPr>
          <a:xfrm>
            <a:off x="6475415" y="1584371"/>
            <a:ext cx="925609" cy="9201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90" name="文本框 89"/>
          <p:cNvSpPr txBox="1"/>
          <p:nvPr/>
        </p:nvSpPr>
        <p:spPr>
          <a:xfrm>
            <a:off x="6635007" y="188858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3</a:t>
            </a:r>
          </a:p>
        </p:txBody>
      </p:sp>
      <p:sp>
        <p:nvSpPr>
          <p:cNvPr id="91" name="圆角矩形 90"/>
          <p:cNvSpPr/>
          <p:nvPr/>
        </p:nvSpPr>
        <p:spPr>
          <a:xfrm>
            <a:off x="6372201" y="3179504"/>
            <a:ext cx="1115984" cy="32463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r>
              <a:rPr lang="zh-CN" altLang="en-US"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进行开发</a:t>
            </a:r>
            <a:endPar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92" name="文本框 91"/>
          <p:cNvSpPr txBox="1"/>
          <p:nvPr/>
        </p:nvSpPr>
        <p:spPr>
          <a:xfrm>
            <a:off x="3661367" y="3832733"/>
            <a:ext cx="2184568" cy="207747"/>
          </a:xfrm>
          <a:prstGeom prst="rect">
            <a:avLst/>
          </a:prstGeom>
          <a:noFill/>
        </p:spPr>
        <p:txBody>
          <a:bodyPr wrap="square" lIns="68577" tIns="34289" rIns="68577" bIns="34289" rtlCol="0">
            <a:spAutoFit/>
          </a:bodyPr>
          <a:lstStyle/>
          <a:p>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Prism/</a:t>
            </a:r>
            <a:r>
              <a:rPr lang="en-US" altLang="zh-CN" sz="900" dirty="0" err="1">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UnityContainer</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en-US" altLang="zh-CN" sz="900" dirty="0" err="1">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HandyControl</a:t>
            </a:r>
            <a:endPar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93" name="文本框 92"/>
          <p:cNvSpPr txBox="1"/>
          <p:nvPr/>
        </p:nvSpPr>
        <p:spPr>
          <a:xfrm>
            <a:off x="6225664" y="3832733"/>
            <a:ext cx="1425110" cy="207747"/>
          </a:xfrm>
          <a:prstGeom prst="rect">
            <a:avLst/>
          </a:prstGeom>
          <a:noFill/>
        </p:spPr>
        <p:txBody>
          <a:bodyPr wrap="square" lIns="68577" tIns="34289" rIns="68577" bIns="34289" rtlCol="0">
            <a:spAutoFit/>
          </a:bodyPr>
          <a:lstStyle/>
          <a:p>
            <a:pPr algn="ct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增加功能</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修复</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Bug</a:t>
            </a:r>
          </a:p>
        </p:txBody>
      </p:sp>
      <p:sp>
        <p:nvSpPr>
          <p:cNvPr id="18" name="文本框 37"/>
          <p:cNvSpPr txBox="1"/>
          <p:nvPr/>
        </p:nvSpPr>
        <p:spPr>
          <a:xfrm>
            <a:off x="295503" y="340296"/>
            <a:ext cx="1836172" cy="315475"/>
          </a:xfrm>
          <a:prstGeom prst="rect">
            <a:avLst/>
          </a:prstGeom>
          <a:noFill/>
        </p:spPr>
        <p:txBody>
          <a:bodyPr wrap="square" lIns="68584" tIns="34292" rIns="68584" bIns="34292" rtlCol="0">
            <a:spAutoFit/>
          </a:bodyPr>
          <a:lstStyle/>
          <a:p>
            <a:pPr lvl="0" algn="dist"/>
            <a:r>
              <a:rPr lang="en-US" altLang="zh-CN" sz="1600" dirty="0">
                <a:solidFill>
                  <a:schemeClr val="accent1"/>
                </a:solidFill>
                <a:latin typeface="微软雅黑" pitchFamily="34" charset="-122"/>
                <a:ea typeface="微软雅黑" pitchFamily="34" charset="-122"/>
              </a:rPr>
              <a:t> </a:t>
            </a:r>
            <a:r>
              <a:rPr lang="zh-CN" altLang="en-US" sz="1600" dirty="0">
                <a:solidFill>
                  <a:schemeClr val="accent1"/>
                </a:solidFill>
                <a:latin typeface="微软雅黑" pitchFamily="34" charset="-122"/>
                <a:ea typeface="微软雅黑" pitchFamily="34" charset="-122"/>
              </a:rPr>
              <a:t>线网系统开发</a:t>
            </a:r>
            <a:endParaRPr lang="zh-CN" altLang="zh-CN" sz="1600"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25507941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83"/>
                                        </p:tgtEl>
                                        <p:attrNameLst>
                                          <p:attrName>style.visibility</p:attrName>
                                        </p:attrNameLst>
                                      </p:cBhvr>
                                      <p:to>
                                        <p:strVal val="visible"/>
                                      </p:to>
                                    </p:set>
                                    <p:anim calcmode="lin" valueType="num">
                                      <p:cBhvr additive="base">
                                        <p:cTn id="12" dur="500" fill="hold"/>
                                        <p:tgtEl>
                                          <p:spTgt spid="83"/>
                                        </p:tgtEl>
                                        <p:attrNameLst>
                                          <p:attrName>ppt_x</p:attrName>
                                        </p:attrNameLst>
                                      </p:cBhvr>
                                      <p:tavLst>
                                        <p:tav tm="0">
                                          <p:val>
                                            <p:strVal val="0-#ppt_w/2"/>
                                          </p:val>
                                        </p:tav>
                                        <p:tav tm="100000">
                                          <p:val>
                                            <p:strVal val="#ppt_x"/>
                                          </p:val>
                                        </p:tav>
                                      </p:tavLst>
                                    </p:anim>
                                    <p:anim calcmode="lin" valueType="num">
                                      <p:cBhvr additive="base">
                                        <p:cTn id="13" dur="500" fill="hold"/>
                                        <p:tgtEl>
                                          <p:spTgt spid="83"/>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87"/>
                                        </p:tgtEl>
                                        <p:attrNameLst>
                                          <p:attrName>style.visibility</p:attrName>
                                        </p:attrNameLst>
                                      </p:cBhvr>
                                      <p:to>
                                        <p:strVal val="visible"/>
                                      </p:to>
                                    </p:set>
                                    <p:anim calcmode="lin" valueType="num">
                                      <p:cBhvr additive="base">
                                        <p:cTn id="16" dur="500" fill="hold"/>
                                        <p:tgtEl>
                                          <p:spTgt spid="87"/>
                                        </p:tgtEl>
                                        <p:attrNameLst>
                                          <p:attrName>ppt_x</p:attrName>
                                        </p:attrNameLst>
                                      </p:cBhvr>
                                      <p:tavLst>
                                        <p:tav tm="0">
                                          <p:val>
                                            <p:strVal val="0-#ppt_w/2"/>
                                          </p:val>
                                        </p:tav>
                                        <p:tav tm="100000">
                                          <p:val>
                                            <p:strVal val="#ppt_x"/>
                                          </p:val>
                                        </p:tav>
                                      </p:tavLst>
                                    </p:anim>
                                    <p:anim calcmode="lin" valueType="num">
                                      <p:cBhvr additive="base">
                                        <p:cTn id="17" dur="500" fill="hold"/>
                                        <p:tgtEl>
                                          <p:spTgt spid="87"/>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91"/>
                                        </p:tgtEl>
                                        <p:attrNameLst>
                                          <p:attrName>style.visibility</p:attrName>
                                        </p:attrNameLst>
                                      </p:cBhvr>
                                      <p:to>
                                        <p:strVal val="visible"/>
                                      </p:to>
                                    </p:set>
                                    <p:anim calcmode="lin" valueType="num">
                                      <p:cBhvr additive="base">
                                        <p:cTn id="20" dur="500" fill="hold"/>
                                        <p:tgtEl>
                                          <p:spTgt spid="91"/>
                                        </p:tgtEl>
                                        <p:attrNameLst>
                                          <p:attrName>ppt_x</p:attrName>
                                        </p:attrNameLst>
                                      </p:cBhvr>
                                      <p:tavLst>
                                        <p:tav tm="0">
                                          <p:val>
                                            <p:strVal val="0-#ppt_w/2"/>
                                          </p:val>
                                        </p:tav>
                                        <p:tav tm="100000">
                                          <p:val>
                                            <p:strVal val="#ppt_x"/>
                                          </p:val>
                                        </p:tav>
                                      </p:tavLst>
                                    </p:anim>
                                    <p:anim calcmode="lin" valueType="num">
                                      <p:cBhvr additive="base">
                                        <p:cTn id="21" dur="500" fill="hold"/>
                                        <p:tgtEl>
                                          <p:spTgt spid="91"/>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1000"/>
                                        <p:tgtEl>
                                          <p:spTgt spid="44"/>
                                        </p:tgtEl>
                                      </p:cBhvr>
                                    </p:animEffect>
                                    <p:anim calcmode="lin" valueType="num">
                                      <p:cBhvr>
                                        <p:cTn id="27" dur="1000" fill="hold"/>
                                        <p:tgtEl>
                                          <p:spTgt spid="44"/>
                                        </p:tgtEl>
                                        <p:attrNameLst>
                                          <p:attrName>ppt_x</p:attrName>
                                        </p:attrNameLst>
                                      </p:cBhvr>
                                      <p:tavLst>
                                        <p:tav tm="0">
                                          <p:val>
                                            <p:strVal val="#ppt_x"/>
                                          </p:val>
                                        </p:tav>
                                        <p:tav tm="100000">
                                          <p:val>
                                            <p:strVal val="#ppt_x"/>
                                          </p:val>
                                        </p:tav>
                                      </p:tavLst>
                                    </p:anim>
                                    <p:anim calcmode="lin" valueType="num">
                                      <p:cBhvr>
                                        <p:cTn id="28" dur="1000" fill="hold"/>
                                        <p:tgtEl>
                                          <p:spTgt spid="44"/>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84"/>
                                        </p:tgtEl>
                                        <p:attrNameLst>
                                          <p:attrName>style.visibility</p:attrName>
                                        </p:attrNameLst>
                                      </p:cBhvr>
                                      <p:to>
                                        <p:strVal val="visible"/>
                                      </p:to>
                                    </p:set>
                                    <p:animEffect transition="in" filter="fade">
                                      <p:cBhvr>
                                        <p:cTn id="31" dur="1000"/>
                                        <p:tgtEl>
                                          <p:spTgt spid="84"/>
                                        </p:tgtEl>
                                      </p:cBhvr>
                                    </p:animEffect>
                                    <p:anim calcmode="lin" valueType="num">
                                      <p:cBhvr>
                                        <p:cTn id="32" dur="1000" fill="hold"/>
                                        <p:tgtEl>
                                          <p:spTgt spid="84"/>
                                        </p:tgtEl>
                                        <p:attrNameLst>
                                          <p:attrName>ppt_x</p:attrName>
                                        </p:attrNameLst>
                                      </p:cBhvr>
                                      <p:tavLst>
                                        <p:tav tm="0">
                                          <p:val>
                                            <p:strVal val="#ppt_x"/>
                                          </p:val>
                                        </p:tav>
                                        <p:tav tm="100000">
                                          <p:val>
                                            <p:strVal val="#ppt_x"/>
                                          </p:val>
                                        </p:tav>
                                      </p:tavLst>
                                    </p:anim>
                                    <p:anim calcmode="lin" valueType="num">
                                      <p:cBhvr>
                                        <p:cTn id="33" dur="1000" fill="hold"/>
                                        <p:tgtEl>
                                          <p:spTgt spid="84"/>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8"/>
                                        </p:tgtEl>
                                        <p:attrNameLst>
                                          <p:attrName>style.visibility</p:attrName>
                                        </p:attrNameLst>
                                      </p:cBhvr>
                                      <p:to>
                                        <p:strVal val="visible"/>
                                      </p:to>
                                    </p:set>
                                    <p:animEffect transition="in" filter="fade">
                                      <p:cBhvr>
                                        <p:cTn id="36" dur="1000"/>
                                        <p:tgtEl>
                                          <p:spTgt spid="88"/>
                                        </p:tgtEl>
                                      </p:cBhvr>
                                    </p:animEffect>
                                    <p:anim calcmode="lin" valueType="num">
                                      <p:cBhvr>
                                        <p:cTn id="37" dur="1000" fill="hold"/>
                                        <p:tgtEl>
                                          <p:spTgt spid="88"/>
                                        </p:tgtEl>
                                        <p:attrNameLst>
                                          <p:attrName>ppt_x</p:attrName>
                                        </p:attrNameLst>
                                      </p:cBhvr>
                                      <p:tavLst>
                                        <p:tav tm="0">
                                          <p:val>
                                            <p:strVal val="#ppt_x"/>
                                          </p:val>
                                        </p:tav>
                                        <p:tav tm="100000">
                                          <p:val>
                                            <p:strVal val="#ppt_x"/>
                                          </p:val>
                                        </p:tav>
                                      </p:tavLst>
                                    </p:anim>
                                    <p:anim calcmode="lin" valueType="num">
                                      <p:cBhvr>
                                        <p:cTn id="38" dur="1000" fill="hold"/>
                                        <p:tgtEl>
                                          <p:spTgt spid="88"/>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5"/>
                                        </p:tgtEl>
                                        <p:attrNameLst>
                                          <p:attrName>style.visibility</p:attrName>
                                        </p:attrNameLst>
                                      </p:cBhvr>
                                      <p:to>
                                        <p:strVal val="visible"/>
                                      </p:to>
                                    </p:set>
                                    <p:anim calcmode="lin" valueType="num">
                                      <p:cBhvr>
                                        <p:cTn id="43" dur="500" fill="hold"/>
                                        <p:tgtEl>
                                          <p:spTgt spid="45"/>
                                        </p:tgtEl>
                                        <p:attrNameLst>
                                          <p:attrName>ppt_w</p:attrName>
                                        </p:attrNameLst>
                                      </p:cBhvr>
                                      <p:tavLst>
                                        <p:tav tm="0">
                                          <p:val>
                                            <p:fltVal val="0"/>
                                          </p:val>
                                        </p:tav>
                                        <p:tav tm="100000">
                                          <p:val>
                                            <p:strVal val="#ppt_w"/>
                                          </p:val>
                                        </p:tav>
                                      </p:tavLst>
                                    </p:anim>
                                    <p:anim calcmode="lin" valueType="num">
                                      <p:cBhvr>
                                        <p:cTn id="44" dur="500" fill="hold"/>
                                        <p:tgtEl>
                                          <p:spTgt spid="45"/>
                                        </p:tgtEl>
                                        <p:attrNameLst>
                                          <p:attrName>ppt_h</p:attrName>
                                        </p:attrNameLst>
                                      </p:cBhvr>
                                      <p:tavLst>
                                        <p:tav tm="0">
                                          <p:val>
                                            <p:fltVal val="0"/>
                                          </p:val>
                                        </p:tav>
                                        <p:tav tm="100000">
                                          <p:val>
                                            <p:strVal val="#ppt_h"/>
                                          </p:val>
                                        </p:tav>
                                      </p:tavLst>
                                    </p:anim>
                                    <p:animEffect transition="in" filter="fade">
                                      <p:cBhvr>
                                        <p:cTn id="45" dur="500"/>
                                        <p:tgtEl>
                                          <p:spTgt spid="45"/>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p:cTn id="48" dur="500" fill="hold"/>
                                        <p:tgtEl>
                                          <p:spTgt spid="46"/>
                                        </p:tgtEl>
                                        <p:attrNameLst>
                                          <p:attrName>ppt_w</p:attrName>
                                        </p:attrNameLst>
                                      </p:cBhvr>
                                      <p:tavLst>
                                        <p:tav tm="0">
                                          <p:val>
                                            <p:fltVal val="0"/>
                                          </p:val>
                                        </p:tav>
                                        <p:tav tm="100000">
                                          <p:val>
                                            <p:strVal val="#ppt_w"/>
                                          </p:val>
                                        </p:tav>
                                      </p:tavLst>
                                    </p:anim>
                                    <p:anim calcmode="lin" valueType="num">
                                      <p:cBhvr>
                                        <p:cTn id="49" dur="500" fill="hold"/>
                                        <p:tgtEl>
                                          <p:spTgt spid="46"/>
                                        </p:tgtEl>
                                        <p:attrNameLst>
                                          <p:attrName>ppt_h</p:attrName>
                                        </p:attrNameLst>
                                      </p:cBhvr>
                                      <p:tavLst>
                                        <p:tav tm="0">
                                          <p:val>
                                            <p:fltVal val="0"/>
                                          </p:val>
                                        </p:tav>
                                        <p:tav tm="100000">
                                          <p:val>
                                            <p:strVal val="#ppt_h"/>
                                          </p:val>
                                        </p:tav>
                                      </p:tavLst>
                                    </p:anim>
                                    <p:animEffect transition="in" filter="fade">
                                      <p:cBhvr>
                                        <p:cTn id="50" dur="500"/>
                                        <p:tgtEl>
                                          <p:spTgt spid="46"/>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85"/>
                                        </p:tgtEl>
                                        <p:attrNameLst>
                                          <p:attrName>style.visibility</p:attrName>
                                        </p:attrNameLst>
                                      </p:cBhvr>
                                      <p:to>
                                        <p:strVal val="visible"/>
                                      </p:to>
                                    </p:set>
                                    <p:anim calcmode="lin" valueType="num">
                                      <p:cBhvr>
                                        <p:cTn id="53" dur="500" fill="hold"/>
                                        <p:tgtEl>
                                          <p:spTgt spid="85"/>
                                        </p:tgtEl>
                                        <p:attrNameLst>
                                          <p:attrName>ppt_w</p:attrName>
                                        </p:attrNameLst>
                                      </p:cBhvr>
                                      <p:tavLst>
                                        <p:tav tm="0">
                                          <p:val>
                                            <p:fltVal val="0"/>
                                          </p:val>
                                        </p:tav>
                                        <p:tav tm="100000">
                                          <p:val>
                                            <p:strVal val="#ppt_w"/>
                                          </p:val>
                                        </p:tav>
                                      </p:tavLst>
                                    </p:anim>
                                    <p:anim calcmode="lin" valueType="num">
                                      <p:cBhvr>
                                        <p:cTn id="54" dur="500" fill="hold"/>
                                        <p:tgtEl>
                                          <p:spTgt spid="85"/>
                                        </p:tgtEl>
                                        <p:attrNameLst>
                                          <p:attrName>ppt_h</p:attrName>
                                        </p:attrNameLst>
                                      </p:cBhvr>
                                      <p:tavLst>
                                        <p:tav tm="0">
                                          <p:val>
                                            <p:fltVal val="0"/>
                                          </p:val>
                                        </p:tav>
                                        <p:tav tm="100000">
                                          <p:val>
                                            <p:strVal val="#ppt_h"/>
                                          </p:val>
                                        </p:tav>
                                      </p:tavLst>
                                    </p:anim>
                                    <p:animEffect transition="in" filter="fade">
                                      <p:cBhvr>
                                        <p:cTn id="55" dur="500"/>
                                        <p:tgtEl>
                                          <p:spTgt spid="8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86"/>
                                        </p:tgtEl>
                                        <p:attrNameLst>
                                          <p:attrName>style.visibility</p:attrName>
                                        </p:attrNameLst>
                                      </p:cBhvr>
                                      <p:to>
                                        <p:strVal val="visible"/>
                                      </p:to>
                                    </p:set>
                                    <p:anim calcmode="lin" valueType="num">
                                      <p:cBhvr>
                                        <p:cTn id="58" dur="500" fill="hold"/>
                                        <p:tgtEl>
                                          <p:spTgt spid="86"/>
                                        </p:tgtEl>
                                        <p:attrNameLst>
                                          <p:attrName>ppt_w</p:attrName>
                                        </p:attrNameLst>
                                      </p:cBhvr>
                                      <p:tavLst>
                                        <p:tav tm="0">
                                          <p:val>
                                            <p:fltVal val="0"/>
                                          </p:val>
                                        </p:tav>
                                        <p:tav tm="100000">
                                          <p:val>
                                            <p:strVal val="#ppt_w"/>
                                          </p:val>
                                        </p:tav>
                                      </p:tavLst>
                                    </p:anim>
                                    <p:anim calcmode="lin" valueType="num">
                                      <p:cBhvr>
                                        <p:cTn id="59" dur="500" fill="hold"/>
                                        <p:tgtEl>
                                          <p:spTgt spid="86"/>
                                        </p:tgtEl>
                                        <p:attrNameLst>
                                          <p:attrName>ppt_h</p:attrName>
                                        </p:attrNameLst>
                                      </p:cBhvr>
                                      <p:tavLst>
                                        <p:tav tm="0">
                                          <p:val>
                                            <p:fltVal val="0"/>
                                          </p:val>
                                        </p:tav>
                                        <p:tav tm="100000">
                                          <p:val>
                                            <p:strVal val="#ppt_h"/>
                                          </p:val>
                                        </p:tav>
                                      </p:tavLst>
                                    </p:anim>
                                    <p:animEffect transition="in" filter="fade">
                                      <p:cBhvr>
                                        <p:cTn id="60" dur="500"/>
                                        <p:tgtEl>
                                          <p:spTgt spid="8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89"/>
                                        </p:tgtEl>
                                        <p:attrNameLst>
                                          <p:attrName>style.visibility</p:attrName>
                                        </p:attrNameLst>
                                      </p:cBhvr>
                                      <p:to>
                                        <p:strVal val="visible"/>
                                      </p:to>
                                    </p:set>
                                    <p:anim calcmode="lin" valueType="num">
                                      <p:cBhvr>
                                        <p:cTn id="63" dur="500" fill="hold"/>
                                        <p:tgtEl>
                                          <p:spTgt spid="89"/>
                                        </p:tgtEl>
                                        <p:attrNameLst>
                                          <p:attrName>ppt_w</p:attrName>
                                        </p:attrNameLst>
                                      </p:cBhvr>
                                      <p:tavLst>
                                        <p:tav tm="0">
                                          <p:val>
                                            <p:fltVal val="0"/>
                                          </p:val>
                                        </p:tav>
                                        <p:tav tm="100000">
                                          <p:val>
                                            <p:strVal val="#ppt_w"/>
                                          </p:val>
                                        </p:tav>
                                      </p:tavLst>
                                    </p:anim>
                                    <p:anim calcmode="lin" valueType="num">
                                      <p:cBhvr>
                                        <p:cTn id="64" dur="500" fill="hold"/>
                                        <p:tgtEl>
                                          <p:spTgt spid="89"/>
                                        </p:tgtEl>
                                        <p:attrNameLst>
                                          <p:attrName>ppt_h</p:attrName>
                                        </p:attrNameLst>
                                      </p:cBhvr>
                                      <p:tavLst>
                                        <p:tav tm="0">
                                          <p:val>
                                            <p:fltVal val="0"/>
                                          </p:val>
                                        </p:tav>
                                        <p:tav tm="100000">
                                          <p:val>
                                            <p:strVal val="#ppt_h"/>
                                          </p:val>
                                        </p:tav>
                                      </p:tavLst>
                                    </p:anim>
                                    <p:animEffect transition="in" filter="fade">
                                      <p:cBhvr>
                                        <p:cTn id="65" dur="500"/>
                                        <p:tgtEl>
                                          <p:spTgt spid="89"/>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90"/>
                                        </p:tgtEl>
                                        <p:attrNameLst>
                                          <p:attrName>style.visibility</p:attrName>
                                        </p:attrNameLst>
                                      </p:cBhvr>
                                      <p:to>
                                        <p:strVal val="visible"/>
                                      </p:to>
                                    </p:set>
                                    <p:anim calcmode="lin" valueType="num">
                                      <p:cBhvr>
                                        <p:cTn id="68" dur="500" fill="hold"/>
                                        <p:tgtEl>
                                          <p:spTgt spid="90"/>
                                        </p:tgtEl>
                                        <p:attrNameLst>
                                          <p:attrName>ppt_w</p:attrName>
                                        </p:attrNameLst>
                                      </p:cBhvr>
                                      <p:tavLst>
                                        <p:tav tm="0">
                                          <p:val>
                                            <p:fltVal val="0"/>
                                          </p:val>
                                        </p:tav>
                                        <p:tav tm="100000">
                                          <p:val>
                                            <p:strVal val="#ppt_w"/>
                                          </p:val>
                                        </p:tav>
                                      </p:tavLst>
                                    </p:anim>
                                    <p:anim calcmode="lin" valueType="num">
                                      <p:cBhvr>
                                        <p:cTn id="69" dur="500" fill="hold"/>
                                        <p:tgtEl>
                                          <p:spTgt spid="90"/>
                                        </p:tgtEl>
                                        <p:attrNameLst>
                                          <p:attrName>ppt_h</p:attrName>
                                        </p:attrNameLst>
                                      </p:cBhvr>
                                      <p:tavLst>
                                        <p:tav tm="0">
                                          <p:val>
                                            <p:fltVal val="0"/>
                                          </p:val>
                                        </p:tav>
                                        <p:tav tm="100000">
                                          <p:val>
                                            <p:strVal val="#ppt_h"/>
                                          </p:val>
                                        </p:tav>
                                      </p:tavLst>
                                    </p:anim>
                                    <p:animEffect transition="in" filter="fade">
                                      <p:cBhvr>
                                        <p:cTn id="70" dur="500"/>
                                        <p:tgtEl>
                                          <p:spTgt spid="90"/>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43"/>
                                        </p:tgtEl>
                                        <p:attrNameLst>
                                          <p:attrName>style.visibility</p:attrName>
                                        </p:attrNameLst>
                                      </p:cBhvr>
                                      <p:to>
                                        <p:strVal val="visible"/>
                                      </p:to>
                                    </p:set>
                                    <p:anim calcmode="lin" valueType="num">
                                      <p:cBhvr additive="base">
                                        <p:cTn id="75" dur="500" fill="hold"/>
                                        <p:tgtEl>
                                          <p:spTgt spid="43"/>
                                        </p:tgtEl>
                                        <p:attrNameLst>
                                          <p:attrName>ppt_x</p:attrName>
                                        </p:attrNameLst>
                                      </p:cBhvr>
                                      <p:tavLst>
                                        <p:tav tm="0">
                                          <p:val>
                                            <p:strVal val="#ppt_x"/>
                                          </p:val>
                                        </p:tav>
                                        <p:tav tm="100000">
                                          <p:val>
                                            <p:strVal val="#ppt_x"/>
                                          </p:val>
                                        </p:tav>
                                      </p:tavLst>
                                    </p:anim>
                                    <p:anim calcmode="lin" valueType="num">
                                      <p:cBhvr additive="base">
                                        <p:cTn id="76" dur="500" fill="hold"/>
                                        <p:tgtEl>
                                          <p:spTgt spid="43"/>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92"/>
                                        </p:tgtEl>
                                        <p:attrNameLst>
                                          <p:attrName>style.visibility</p:attrName>
                                        </p:attrNameLst>
                                      </p:cBhvr>
                                      <p:to>
                                        <p:strVal val="visible"/>
                                      </p:to>
                                    </p:set>
                                    <p:anim calcmode="lin" valueType="num">
                                      <p:cBhvr additive="base">
                                        <p:cTn id="79" dur="500" fill="hold"/>
                                        <p:tgtEl>
                                          <p:spTgt spid="92"/>
                                        </p:tgtEl>
                                        <p:attrNameLst>
                                          <p:attrName>ppt_x</p:attrName>
                                        </p:attrNameLst>
                                      </p:cBhvr>
                                      <p:tavLst>
                                        <p:tav tm="0">
                                          <p:val>
                                            <p:strVal val="#ppt_x"/>
                                          </p:val>
                                        </p:tav>
                                        <p:tav tm="100000">
                                          <p:val>
                                            <p:strVal val="#ppt_x"/>
                                          </p:val>
                                        </p:tav>
                                      </p:tavLst>
                                    </p:anim>
                                    <p:anim calcmode="lin" valueType="num">
                                      <p:cBhvr additive="base">
                                        <p:cTn id="80" dur="500" fill="hold"/>
                                        <p:tgtEl>
                                          <p:spTgt spid="92"/>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93"/>
                                        </p:tgtEl>
                                        <p:attrNameLst>
                                          <p:attrName>style.visibility</p:attrName>
                                        </p:attrNameLst>
                                      </p:cBhvr>
                                      <p:to>
                                        <p:strVal val="visible"/>
                                      </p:to>
                                    </p:set>
                                    <p:anim calcmode="lin" valueType="num">
                                      <p:cBhvr additive="base">
                                        <p:cTn id="83" dur="500" fill="hold"/>
                                        <p:tgtEl>
                                          <p:spTgt spid="93"/>
                                        </p:tgtEl>
                                        <p:attrNameLst>
                                          <p:attrName>ppt_x</p:attrName>
                                        </p:attrNameLst>
                                      </p:cBhvr>
                                      <p:tavLst>
                                        <p:tav tm="0">
                                          <p:val>
                                            <p:strVal val="#ppt_x"/>
                                          </p:val>
                                        </p:tav>
                                        <p:tav tm="100000">
                                          <p:val>
                                            <p:strVal val="#ppt_x"/>
                                          </p:val>
                                        </p:tav>
                                      </p:tavLst>
                                    </p:anim>
                                    <p:anim calcmode="lin" valueType="num">
                                      <p:cBhvr additive="base">
                                        <p:cTn id="84"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45" grpId="0" animBg="1"/>
      <p:bldP spid="46" grpId="0"/>
      <p:bldP spid="83" grpId="0" animBg="1"/>
      <p:bldP spid="84" grpId="0" animBg="1"/>
      <p:bldP spid="85" grpId="0" animBg="1"/>
      <p:bldP spid="86" grpId="0"/>
      <p:bldP spid="87" grpId="0" animBg="1"/>
      <p:bldP spid="88" grpId="0" animBg="1"/>
      <p:bldP spid="89" grpId="0" animBg="1"/>
      <p:bldP spid="90" grpId="0"/>
      <p:bldP spid="91" grpId="0" animBg="1"/>
      <p:bldP spid="92" grpId="0"/>
      <p:bldP spid="9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51620" y="1084008"/>
            <a:ext cx="2592288" cy="253914"/>
          </a:xfrm>
          <a:prstGeom prst="rect">
            <a:avLst/>
          </a:prstGeom>
          <a:noFill/>
        </p:spPr>
        <p:txBody>
          <a:bodyPr wrap="square" lIns="68577" tIns="34289" rIns="68577" bIns="34289" rtlCol="0">
            <a:spAutoFit/>
          </a:bodyPr>
          <a:lstStyle/>
          <a:p>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开发内容</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1——</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增加性能监控功能</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295503" y="340296"/>
            <a:ext cx="1836172" cy="315475"/>
          </a:xfrm>
          <a:prstGeom prst="rect">
            <a:avLst/>
          </a:prstGeom>
          <a:noFill/>
        </p:spPr>
        <p:txBody>
          <a:bodyPr wrap="square" lIns="68584" tIns="34292" rIns="68584" bIns="34292" rtlCol="0">
            <a:spAutoFit/>
          </a:bodyPr>
          <a:lstStyle/>
          <a:p>
            <a:pPr lvl="0" algn="dist"/>
            <a:r>
              <a:rPr lang="en-US" altLang="zh-CN" sz="1600" dirty="0">
                <a:solidFill>
                  <a:schemeClr val="accent1"/>
                </a:solidFill>
                <a:latin typeface="微软雅黑" pitchFamily="34" charset="-122"/>
                <a:ea typeface="微软雅黑" pitchFamily="34" charset="-122"/>
              </a:rPr>
              <a:t> </a:t>
            </a:r>
            <a:r>
              <a:rPr lang="zh-CN" altLang="en-US" sz="1600" dirty="0">
                <a:solidFill>
                  <a:schemeClr val="accent1"/>
                </a:solidFill>
                <a:latin typeface="微软雅黑" pitchFamily="34" charset="-122"/>
                <a:ea typeface="微软雅黑" pitchFamily="34" charset="-122"/>
              </a:rPr>
              <a:t>线网系统开发</a:t>
            </a:r>
            <a:endParaRPr lang="zh-CN" altLang="zh-CN" sz="1600" dirty="0">
              <a:solidFill>
                <a:schemeClr val="accent1"/>
              </a:solidFill>
              <a:latin typeface="微软雅黑" pitchFamily="34" charset="-122"/>
              <a:ea typeface="微软雅黑" pitchFamily="34" charset="-122"/>
            </a:endParaRPr>
          </a:p>
        </p:txBody>
      </p:sp>
      <p:pic>
        <p:nvPicPr>
          <p:cNvPr id="2" name="图片 1">
            <a:extLst>
              <a:ext uri="{FF2B5EF4-FFF2-40B4-BE49-F238E27FC236}">
                <a16:creationId xmlns:a16="http://schemas.microsoft.com/office/drawing/2014/main" id="{A872B9B6-0540-460E-B342-F88797A7F39C}"/>
              </a:ext>
            </a:extLst>
          </p:cNvPr>
          <p:cNvPicPr>
            <a:picLocks noChangeAspect="1"/>
          </p:cNvPicPr>
          <p:nvPr/>
        </p:nvPicPr>
        <p:blipFill>
          <a:blip r:embed="rId3"/>
          <a:stretch>
            <a:fillRect/>
          </a:stretch>
        </p:blipFill>
        <p:spPr>
          <a:xfrm>
            <a:off x="1151620" y="1384412"/>
            <a:ext cx="6960685" cy="2772308"/>
          </a:xfrm>
          <a:prstGeom prst="rect">
            <a:avLst/>
          </a:prstGeom>
        </p:spPr>
      </p:pic>
    </p:spTree>
    <p:extLst>
      <p:ext uri="{BB962C8B-B14F-4D97-AF65-F5344CB8AC3E}">
        <p14:creationId xmlns:p14="http://schemas.microsoft.com/office/powerpoint/2010/main" val="9750573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51620" y="1084008"/>
            <a:ext cx="2592288" cy="253914"/>
          </a:xfrm>
          <a:prstGeom prst="rect">
            <a:avLst/>
          </a:prstGeom>
          <a:noFill/>
        </p:spPr>
        <p:txBody>
          <a:bodyPr wrap="square" lIns="68577" tIns="34289" rIns="68577" bIns="34289" rtlCol="0">
            <a:spAutoFit/>
          </a:bodyPr>
          <a:lstStyle/>
          <a:p>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开发内容</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2——</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登录动画</a:t>
            </a:r>
            <a:endPar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295503" y="340296"/>
            <a:ext cx="1836172" cy="315475"/>
          </a:xfrm>
          <a:prstGeom prst="rect">
            <a:avLst/>
          </a:prstGeom>
          <a:noFill/>
        </p:spPr>
        <p:txBody>
          <a:bodyPr wrap="square" lIns="68584" tIns="34292" rIns="68584" bIns="34292" rtlCol="0">
            <a:spAutoFit/>
          </a:bodyPr>
          <a:lstStyle/>
          <a:p>
            <a:pPr lvl="0" algn="dist"/>
            <a:r>
              <a:rPr lang="en-US" altLang="zh-CN" sz="1600" dirty="0">
                <a:solidFill>
                  <a:schemeClr val="accent1"/>
                </a:solidFill>
                <a:latin typeface="微软雅黑" pitchFamily="34" charset="-122"/>
                <a:ea typeface="微软雅黑" pitchFamily="34" charset="-122"/>
              </a:rPr>
              <a:t> </a:t>
            </a:r>
            <a:r>
              <a:rPr lang="zh-CN" altLang="en-US" sz="1600" dirty="0">
                <a:solidFill>
                  <a:schemeClr val="accent1"/>
                </a:solidFill>
                <a:latin typeface="微软雅黑" pitchFamily="34" charset="-122"/>
                <a:ea typeface="微软雅黑" pitchFamily="34" charset="-122"/>
              </a:rPr>
              <a:t>线网系统开发</a:t>
            </a:r>
            <a:endParaRPr lang="zh-CN" altLang="zh-CN" sz="1600" dirty="0">
              <a:solidFill>
                <a:schemeClr val="accent1"/>
              </a:solidFill>
              <a:latin typeface="微软雅黑" pitchFamily="34" charset="-122"/>
              <a:ea typeface="微软雅黑" pitchFamily="34" charset="-122"/>
            </a:endParaRPr>
          </a:p>
        </p:txBody>
      </p:sp>
      <p:pic>
        <p:nvPicPr>
          <p:cNvPr id="3" name="图片 2">
            <a:extLst>
              <a:ext uri="{FF2B5EF4-FFF2-40B4-BE49-F238E27FC236}">
                <a16:creationId xmlns:a16="http://schemas.microsoft.com/office/drawing/2014/main" id="{2F6A79ED-2FDB-437F-9F2C-3C12219F3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3589" y="1337922"/>
            <a:ext cx="5693727" cy="3350015"/>
          </a:xfrm>
          <a:prstGeom prst="rect">
            <a:avLst/>
          </a:prstGeom>
        </p:spPr>
      </p:pic>
    </p:spTree>
    <p:extLst>
      <p:ext uri="{BB962C8B-B14F-4D97-AF65-F5344CB8AC3E}">
        <p14:creationId xmlns:p14="http://schemas.microsoft.com/office/powerpoint/2010/main" val="167213357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1151620" y="1084008"/>
            <a:ext cx="2592288" cy="253914"/>
          </a:xfrm>
          <a:prstGeom prst="rect">
            <a:avLst/>
          </a:prstGeom>
          <a:noFill/>
        </p:spPr>
        <p:txBody>
          <a:bodyPr wrap="square" lIns="68577" tIns="34289" rIns="68577" bIns="34289" rtlCol="0">
            <a:spAutoFit/>
          </a:bodyPr>
          <a:lstStyle/>
          <a:p>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开发内容</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3——</a:t>
            </a:r>
            <a:r>
              <a:rPr lang="zh-CN" altLang="en-US"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修复</a:t>
            </a:r>
            <a:r>
              <a:rPr lang="en-US" altLang="zh-CN" sz="12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Bug</a:t>
            </a:r>
          </a:p>
        </p:txBody>
      </p:sp>
      <p:sp>
        <p:nvSpPr>
          <p:cNvPr id="18" name="文本框 37"/>
          <p:cNvSpPr txBox="1"/>
          <p:nvPr/>
        </p:nvSpPr>
        <p:spPr>
          <a:xfrm>
            <a:off x="295503" y="340296"/>
            <a:ext cx="1836172" cy="315475"/>
          </a:xfrm>
          <a:prstGeom prst="rect">
            <a:avLst/>
          </a:prstGeom>
          <a:noFill/>
        </p:spPr>
        <p:txBody>
          <a:bodyPr wrap="square" lIns="68584" tIns="34292" rIns="68584" bIns="34292" rtlCol="0">
            <a:spAutoFit/>
          </a:bodyPr>
          <a:lstStyle/>
          <a:p>
            <a:pPr lvl="0" algn="dist"/>
            <a:r>
              <a:rPr lang="en-US" altLang="zh-CN" sz="1600" dirty="0">
                <a:solidFill>
                  <a:schemeClr val="accent1"/>
                </a:solidFill>
                <a:latin typeface="微软雅黑" pitchFamily="34" charset="-122"/>
                <a:ea typeface="微软雅黑" pitchFamily="34" charset="-122"/>
              </a:rPr>
              <a:t> </a:t>
            </a:r>
            <a:r>
              <a:rPr lang="zh-CN" altLang="en-US" sz="1600" dirty="0">
                <a:solidFill>
                  <a:schemeClr val="accent1"/>
                </a:solidFill>
                <a:latin typeface="微软雅黑" pitchFamily="34" charset="-122"/>
                <a:ea typeface="微软雅黑" pitchFamily="34" charset="-122"/>
              </a:rPr>
              <a:t>线网系统开发</a:t>
            </a:r>
            <a:endParaRPr lang="zh-CN" altLang="zh-CN" sz="1600" dirty="0">
              <a:solidFill>
                <a:schemeClr val="accent1"/>
              </a:solidFill>
              <a:latin typeface="微软雅黑" pitchFamily="34" charset="-122"/>
              <a:ea typeface="微软雅黑" pitchFamily="34" charset="-122"/>
            </a:endParaRPr>
          </a:p>
        </p:txBody>
      </p:sp>
      <p:pic>
        <p:nvPicPr>
          <p:cNvPr id="2" name="图片 1">
            <a:extLst>
              <a:ext uri="{FF2B5EF4-FFF2-40B4-BE49-F238E27FC236}">
                <a16:creationId xmlns:a16="http://schemas.microsoft.com/office/drawing/2014/main" id="{4A4D927B-DE2E-4D8C-A589-D8CA37B4BB0E}"/>
              </a:ext>
            </a:extLst>
          </p:cNvPr>
          <p:cNvPicPr>
            <a:picLocks noChangeAspect="1"/>
          </p:cNvPicPr>
          <p:nvPr/>
        </p:nvPicPr>
        <p:blipFill>
          <a:blip r:embed="rId3"/>
          <a:stretch>
            <a:fillRect/>
          </a:stretch>
        </p:blipFill>
        <p:spPr>
          <a:xfrm>
            <a:off x="1213786" y="1337922"/>
            <a:ext cx="5595064" cy="3402484"/>
          </a:xfrm>
          <a:prstGeom prst="rect">
            <a:avLst/>
          </a:prstGeom>
        </p:spPr>
      </p:pic>
    </p:spTree>
    <p:extLst>
      <p:ext uri="{BB962C8B-B14F-4D97-AF65-F5344CB8AC3E}">
        <p14:creationId xmlns:p14="http://schemas.microsoft.com/office/powerpoint/2010/main" val="178100737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D581043F-0E89-47DC-A9DF-DF2A3EFF3FD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5145088"/>
          </a:xfrm>
          <a:prstGeom prst="rect">
            <a:avLst/>
          </a:prstGeom>
        </p:spPr>
      </p:pic>
      <p:sp>
        <p:nvSpPr>
          <p:cNvPr id="13" name="矩形 12">
            <a:extLst>
              <a:ext uri="{FF2B5EF4-FFF2-40B4-BE49-F238E27FC236}">
                <a16:creationId xmlns:a16="http://schemas.microsoft.com/office/drawing/2014/main" id="{F56ED1DD-A4B5-42DA-A41D-BA679C951730}"/>
              </a:ext>
            </a:extLst>
          </p:cNvPr>
          <p:cNvSpPr/>
          <p:nvPr/>
        </p:nvSpPr>
        <p:spPr>
          <a:xfrm>
            <a:off x="521550" y="516397"/>
            <a:ext cx="8172908" cy="4176464"/>
          </a:xfrm>
          <a:prstGeom prst="rect">
            <a:avLst/>
          </a:prstGeom>
          <a:solidFill>
            <a:srgbClr val="F9F9F9"/>
          </a:solidFill>
          <a:ln>
            <a:noFill/>
          </a:ln>
          <a:effectLst>
            <a:outerShdw blurRad="2921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4" name="TextBox 3"/>
          <p:cNvSpPr txBox="1"/>
          <p:nvPr/>
        </p:nvSpPr>
        <p:spPr>
          <a:xfrm>
            <a:off x="3995936" y="1888468"/>
            <a:ext cx="830099" cy="346249"/>
          </a:xfrm>
          <a:prstGeom prst="rect">
            <a:avLst/>
          </a:prstGeom>
          <a:noFill/>
        </p:spPr>
        <p:txBody>
          <a:bodyPr wrap="none" lIns="68580" tIns="34290" rIns="68580" bIns="34290" rtlCol="0">
            <a:spAutoFit/>
          </a:bodyPr>
          <a:lstStyle/>
          <a:p>
            <a:r>
              <a:rPr lang="en-US" altLang="zh-CN" b="1" dirty="0">
                <a:solidFill>
                  <a:schemeClr val="accent1"/>
                </a:solidFill>
                <a:latin typeface="微软雅黑" pitchFamily="34" charset="-122"/>
                <a:ea typeface="微软雅黑" pitchFamily="34" charset="-122"/>
              </a:rPr>
              <a:t>Part 1</a:t>
            </a:r>
            <a:endParaRPr lang="zh-CN" altLang="en-US" b="1" dirty="0">
              <a:solidFill>
                <a:schemeClr val="accent1"/>
              </a:solidFill>
              <a:latin typeface="微软雅黑" pitchFamily="34" charset="-122"/>
              <a:ea typeface="微软雅黑" pitchFamily="34" charset="-122"/>
            </a:endParaRPr>
          </a:p>
        </p:txBody>
      </p:sp>
      <p:grpSp>
        <p:nvGrpSpPr>
          <p:cNvPr id="2" name="Group 14"/>
          <p:cNvGrpSpPr/>
          <p:nvPr/>
        </p:nvGrpSpPr>
        <p:grpSpPr>
          <a:xfrm>
            <a:off x="3059832" y="2270721"/>
            <a:ext cx="2664296" cy="360040"/>
            <a:chOff x="5349226" y="2010956"/>
            <a:chExt cx="4272984" cy="670899"/>
          </a:xfrm>
          <a:solidFill>
            <a:schemeClr val="accent1"/>
          </a:solidFill>
        </p:grpSpPr>
        <p:sp>
          <p:nvSpPr>
            <p:cNvPr id="6" name="燕尾形 18"/>
            <p:cNvSpPr/>
            <p:nvPr/>
          </p:nvSpPr>
          <p:spPr>
            <a:xfrm rot="10800000">
              <a:off x="5349226" y="2010956"/>
              <a:ext cx="4272984" cy="670899"/>
            </a:xfrm>
            <a:prstGeom prst="chevron">
              <a:avLst>
                <a:gd name="adj" fmla="val 67746"/>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lumMod val="65000"/>
                    <a:lumOff val="35000"/>
                  </a:schemeClr>
                </a:solidFill>
                <a:latin typeface="微软雅黑" pitchFamily="34" charset="-122"/>
                <a:ea typeface="微软雅黑" pitchFamily="34" charset="-122"/>
              </a:endParaRPr>
            </a:p>
          </p:txBody>
        </p:sp>
        <p:sp>
          <p:nvSpPr>
            <p:cNvPr id="7" name="TextBox 6"/>
            <p:cNvSpPr txBox="1"/>
            <p:nvPr/>
          </p:nvSpPr>
          <p:spPr>
            <a:xfrm>
              <a:off x="6711173" y="2059649"/>
              <a:ext cx="1447924" cy="573512"/>
            </a:xfrm>
            <a:prstGeom prst="rect">
              <a:avLst/>
            </a:prstGeom>
            <a:grpFill/>
          </p:spPr>
          <p:txBody>
            <a:bodyPr wrap="none" rtlCol="0">
              <a:spAutoFit/>
            </a:bodyPr>
            <a:lstStyle/>
            <a:p>
              <a:pPr lvl="0"/>
              <a:r>
                <a:rPr lang="zh-CN" altLang="en-US" sz="1400" dirty="0">
                  <a:solidFill>
                    <a:schemeClr val="bg1"/>
                  </a:solidFill>
                  <a:latin typeface="微软雅黑" pitchFamily="34" charset="-122"/>
                  <a:ea typeface="微软雅黑" pitchFamily="34" charset="-122"/>
                </a:rPr>
                <a:t>工作回顾</a:t>
              </a:r>
              <a:endParaRPr lang="zh-CN" altLang="zh-CN" sz="1400" dirty="0">
                <a:solidFill>
                  <a:schemeClr val="bg1"/>
                </a:solidFill>
                <a:latin typeface="微软雅黑" pitchFamily="34" charset="-122"/>
                <a:ea typeface="微软雅黑" pitchFamily="34" charset="-122"/>
              </a:endParaRPr>
            </a:p>
          </p:txBody>
        </p:sp>
      </p:grpSp>
      <p:sp>
        <p:nvSpPr>
          <p:cNvPr id="9" name="文本框 7"/>
          <p:cNvSpPr txBox="1">
            <a:spLocks noChangeArrowheads="1"/>
          </p:cNvSpPr>
          <p:nvPr/>
        </p:nvSpPr>
        <p:spPr bwMode="auto">
          <a:xfrm>
            <a:off x="3203848" y="2744580"/>
            <a:ext cx="1368152" cy="246221"/>
          </a:xfrm>
          <a:prstGeom prst="rect">
            <a:avLst/>
          </a:prstGeom>
          <a:noFill/>
          <a:ln w="9525">
            <a:noFill/>
            <a:miter lim="800000"/>
            <a:headEnd/>
            <a:tailEnd/>
          </a:ln>
        </p:spPr>
        <p:txBody>
          <a:bodyPr wrap="square">
            <a:spAutoFit/>
          </a:bodyPr>
          <a:lstStyle/>
          <a:p>
            <a:pPr>
              <a:buFont typeface="Wingdings" pitchFamily="2" charset="2"/>
              <a:buChar char="Ø"/>
            </a:pPr>
            <a:r>
              <a:rPr lang="zh-CN" altLang="en-US" sz="1000" dirty="0">
                <a:solidFill>
                  <a:schemeClr val="tx1">
                    <a:lumMod val="50000"/>
                    <a:lumOff val="50000"/>
                  </a:schemeClr>
                </a:solidFill>
                <a:latin typeface="微软雅黑" pitchFamily="34" charset="-122"/>
                <a:ea typeface="微软雅黑" pitchFamily="34" charset="-122"/>
              </a:rPr>
              <a:t>线网系统开发</a:t>
            </a:r>
            <a:endParaRPr lang="zh-CN" altLang="en-US" sz="1000" dirty="0">
              <a:solidFill>
                <a:schemeClr val="tx1">
                  <a:lumMod val="50000"/>
                  <a:lumOff val="50000"/>
                </a:schemeClr>
              </a:solidFill>
              <a:ea typeface="微软雅黑" panose="020B0503020204020204" pitchFamily="34" charset="-122"/>
            </a:endParaRPr>
          </a:p>
        </p:txBody>
      </p:sp>
      <p:sp>
        <p:nvSpPr>
          <p:cNvPr id="11" name="文本框 7"/>
          <p:cNvSpPr txBox="1">
            <a:spLocks noChangeArrowheads="1"/>
          </p:cNvSpPr>
          <p:nvPr/>
        </p:nvSpPr>
        <p:spPr bwMode="auto">
          <a:xfrm>
            <a:off x="4608004" y="2744580"/>
            <a:ext cx="1368152" cy="246221"/>
          </a:xfrm>
          <a:prstGeom prst="rect">
            <a:avLst/>
          </a:prstGeom>
          <a:noFill/>
          <a:ln w="9525">
            <a:noFill/>
            <a:miter lim="800000"/>
            <a:headEnd/>
            <a:tailEnd/>
          </a:ln>
        </p:spPr>
        <p:txBody>
          <a:bodyPr wrap="square">
            <a:spAutoFit/>
          </a:bodyPr>
          <a:lstStyle/>
          <a:p>
            <a:pPr>
              <a:buFont typeface="Wingdings" pitchFamily="2" charset="2"/>
              <a:buChar char="Ø"/>
            </a:pPr>
            <a:r>
              <a:rPr lang="zh-CN" altLang="en-US" sz="1000" b="1" dirty="0">
                <a:solidFill>
                  <a:schemeClr val="accent1"/>
                </a:solidFill>
                <a:latin typeface="微软雅黑" pitchFamily="34" charset="-122"/>
                <a:ea typeface="微软雅黑" pitchFamily="34" charset="-122"/>
              </a:rPr>
              <a:t>组态技术选型</a:t>
            </a:r>
            <a:endParaRPr lang="en-US" altLang="zh-CN" sz="10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2993776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ppt_x</p:attrName>
                                        </p:attrNameLst>
                                      </p:cBhvr>
                                      <p:tavLst>
                                        <p:tav tm="0">
                                          <p:val>
                                            <p:strVal val="#ppt_x+#ppt_w*1.125000"/>
                                          </p:val>
                                        </p:tav>
                                        <p:tav tm="100000">
                                          <p:val>
                                            <p:strVal val="#ppt_x"/>
                                          </p:val>
                                        </p:tav>
                                      </p:tavLst>
                                    </p:anim>
                                    <p:animEffect transition="in" filter="wipe(left)">
                                      <p:cBhvr>
                                        <p:cTn id="12" dur="500"/>
                                        <p:tgtEl>
                                          <p:spTgt spid="2"/>
                                        </p:tgtEl>
                                      </p:cBhvr>
                                    </p:animEffect>
                                  </p:childTnLst>
                                </p:cTn>
                              </p:par>
                            </p:childTnLst>
                          </p:cTn>
                        </p:par>
                        <p:par>
                          <p:cTn id="13" fill="hold">
                            <p:stCondLst>
                              <p:cond delay="1000"/>
                            </p:stCondLst>
                            <p:childTnLst>
                              <p:par>
                                <p:cTn id="14" presetID="12" presetClass="entr" presetSubtype="1"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p:tgtEl>
                                          <p:spTgt spid="9"/>
                                        </p:tgtEl>
                                        <p:attrNameLst>
                                          <p:attrName>ppt_y</p:attrName>
                                        </p:attrNameLst>
                                      </p:cBhvr>
                                      <p:tavLst>
                                        <p:tav tm="0">
                                          <p:val>
                                            <p:strVal val="#ppt_y-#ppt_h*1.125000"/>
                                          </p:val>
                                        </p:tav>
                                        <p:tav tm="100000">
                                          <p:val>
                                            <p:strVal val="#ppt_y"/>
                                          </p:val>
                                        </p:tav>
                                      </p:tavLst>
                                    </p:anim>
                                    <p:animEffect transition="in" filter="wipe(down)">
                                      <p:cBhvr>
                                        <p:cTn id="17" dur="500"/>
                                        <p:tgtEl>
                                          <p:spTgt spid="9"/>
                                        </p:tgtEl>
                                      </p:cBhvr>
                                    </p:animEffect>
                                  </p:childTnLst>
                                </p:cTn>
                              </p:par>
                              <p:par>
                                <p:cTn id="18" presetID="12" presetClass="entr" presetSubtype="1"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p:tgtEl>
                                          <p:spTgt spid="11"/>
                                        </p:tgtEl>
                                        <p:attrNameLst>
                                          <p:attrName>ppt_y</p:attrName>
                                        </p:attrNameLst>
                                      </p:cBhvr>
                                      <p:tavLst>
                                        <p:tav tm="0">
                                          <p:val>
                                            <p:strVal val="#ppt_y-#ppt_h*1.125000"/>
                                          </p:val>
                                        </p:tav>
                                        <p:tav tm="100000">
                                          <p:val>
                                            <p:strVal val="#ppt_y"/>
                                          </p:val>
                                        </p:tav>
                                      </p:tavLst>
                                    </p:anim>
                                    <p:animEffect transition="in" filter="wipe(down)">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628E588-AEF8-4D47-90A5-469C5C687002}"/>
              </a:ext>
            </a:extLst>
          </p:cNvPr>
          <p:cNvGrpSpPr/>
          <p:nvPr/>
        </p:nvGrpSpPr>
        <p:grpSpPr>
          <a:xfrm>
            <a:off x="2441774" y="1454837"/>
            <a:ext cx="1139209" cy="1132467"/>
            <a:chOff x="1994476" y="1478565"/>
            <a:chExt cx="1139209" cy="1132467"/>
          </a:xfrm>
        </p:grpSpPr>
        <p:sp>
          <p:nvSpPr>
            <p:cNvPr id="44" name="泪滴形 43"/>
            <p:cNvSpPr/>
            <p:nvPr/>
          </p:nvSpPr>
          <p:spPr>
            <a:xfrm rot="8100000">
              <a:off x="1994476" y="1478565"/>
              <a:ext cx="1139209" cy="1132467"/>
            </a:xfrm>
            <a:prstGeom prst="teardrop">
              <a:avLst/>
            </a:prstGeom>
            <a:solidFill>
              <a:schemeClr val="bg1"/>
            </a:solidFill>
            <a:ln>
              <a:noFill/>
            </a:ln>
            <a:effectLst>
              <a:outerShdw blurRad="3175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45" name="椭圆 44"/>
            <p:cNvSpPr/>
            <p:nvPr/>
          </p:nvSpPr>
          <p:spPr>
            <a:xfrm>
              <a:off x="2103715" y="1584371"/>
              <a:ext cx="925609" cy="9201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grpSp>
      <p:sp>
        <p:nvSpPr>
          <p:cNvPr id="46" name="文本框 45"/>
          <p:cNvSpPr txBox="1"/>
          <p:nvPr/>
        </p:nvSpPr>
        <p:spPr>
          <a:xfrm>
            <a:off x="2708165" y="190060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1</a:t>
            </a:r>
          </a:p>
        </p:txBody>
      </p:sp>
      <p:cxnSp>
        <p:nvCxnSpPr>
          <p:cNvPr id="47" name="直接箭头连接符 46"/>
          <p:cNvCxnSpPr/>
          <p:nvPr/>
        </p:nvCxnSpPr>
        <p:spPr>
          <a:xfrm>
            <a:off x="1115616" y="3342812"/>
            <a:ext cx="7173687" cy="0"/>
          </a:xfrm>
          <a:prstGeom prst="straightConnector1">
            <a:avLst/>
          </a:prstGeom>
          <a:ln w="190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3" name="圆角矩形 82"/>
          <p:cNvSpPr/>
          <p:nvPr/>
        </p:nvSpPr>
        <p:spPr>
          <a:xfrm>
            <a:off x="2213552" y="3165432"/>
            <a:ext cx="1625593" cy="32463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r>
              <a:rPr lang="en-US" altLang="zh-CN" sz="1400" b="1" dirty="0" err="1">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Iconics</a:t>
            </a:r>
            <a:endPar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86" name="文本框 85"/>
          <p:cNvSpPr txBox="1"/>
          <p:nvPr/>
        </p:nvSpPr>
        <p:spPr>
          <a:xfrm>
            <a:off x="4450439" y="188858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2</a:t>
            </a:r>
          </a:p>
        </p:txBody>
      </p:sp>
      <p:sp>
        <p:nvSpPr>
          <p:cNvPr id="88" name="泪滴形 87"/>
          <p:cNvSpPr/>
          <p:nvPr/>
        </p:nvSpPr>
        <p:spPr>
          <a:xfrm rot="8100000">
            <a:off x="5496946" y="1478565"/>
            <a:ext cx="1139209" cy="1132467"/>
          </a:xfrm>
          <a:prstGeom prst="teardrop">
            <a:avLst/>
          </a:prstGeom>
          <a:solidFill>
            <a:schemeClr val="bg1"/>
          </a:solidFill>
          <a:ln>
            <a:noFill/>
          </a:ln>
          <a:effectLst>
            <a:outerShdw blurRad="3175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89" name="椭圆 88"/>
          <p:cNvSpPr/>
          <p:nvPr/>
        </p:nvSpPr>
        <p:spPr>
          <a:xfrm>
            <a:off x="5606184" y="1584371"/>
            <a:ext cx="925609" cy="92012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dirty="0">
              <a:ea typeface="微软雅黑" panose="020B0503020204020204" pitchFamily="34" charset="-122"/>
            </a:endParaRPr>
          </a:p>
        </p:txBody>
      </p:sp>
      <p:sp>
        <p:nvSpPr>
          <p:cNvPr id="90" name="文本框 89"/>
          <p:cNvSpPr txBox="1"/>
          <p:nvPr/>
        </p:nvSpPr>
        <p:spPr>
          <a:xfrm>
            <a:off x="5765776" y="1888587"/>
            <a:ext cx="606425" cy="284654"/>
          </a:xfrm>
          <a:prstGeom prst="rect">
            <a:avLst/>
          </a:prstGeom>
          <a:noFill/>
        </p:spPr>
        <p:txBody>
          <a:bodyPr wrap="square" lIns="68577" tIns="34289" rIns="68577" bIns="34289" rtlCol="0">
            <a:spAutoFit/>
          </a:bodyPr>
          <a:lstStyle>
            <a:defPPr>
              <a:defRPr lang="zh-CN"/>
            </a:defPPr>
            <a:lvl1pPr algn="ctr">
              <a:defRPr sz="3200">
                <a:solidFill>
                  <a:schemeClr val="tx1">
                    <a:lumMod val="65000"/>
                    <a:lumOff val="35000"/>
                  </a:schemeClr>
                </a:solidFill>
              </a:defRPr>
            </a:lvl1pPr>
          </a:lstStyle>
          <a:p>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2</a:t>
            </a:r>
          </a:p>
        </p:txBody>
      </p:sp>
      <p:sp>
        <p:nvSpPr>
          <p:cNvPr id="91" name="圆角矩形 90"/>
          <p:cNvSpPr/>
          <p:nvPr/>
        </p:nvSpPr>
        <p:spPr>
          <a:xfrm>
            <a:off x="5508558" y="3179504"/>
            <a:ext cx="1115984" cy="324639"/>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r>
              <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WPF</a:t>
            </a:r>
            <a:r>
              <a:rPr lang="zh-CN" altLang="en-US"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开发</a:t>
            </a:r>
            <a:endParaRPr lang="en-US" altLang="zh-CN" sz="1400" b="1" dirty="0">
              <a:solidFill>
                <a:schemeClr val="bg1"/>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18" name="文本框 37"/>
          <p:cNvSpPr txBox="1"/>
          <p:nvPr/>
        </p:nvSpPr>
        <p:spPr>
          <a:xfrm>
            <a:off x="359532" y="340296"/>
            <a:ext cx="1836172" cy="315475"/>
          </a:xfrm>
          <a:prstGeom prst="rect">
            <a:avLst/>
          </a:prstGeom>
          <a:noFill/>
        </p:spPr>
        <p:txBody>
          <a:bodyPr wrap="square" lIns="68584" tIns="34292" rIns="68584" bIns="34292" rtlCol="0">
            <a:spAutoFit/>
          </a:bodyPr>
          <a:lstStyle/>
          <a:p>
            <a:pPr lvl="0" algn="dist"/>
            <a:r>
              <a:rPr lang="zh-CN" altLang="en-US" sz="1600" dirty="0">
                <a:solidFill>
                  <a:schemeClr val="accent1"/>
                </a:solidFill>
                <a:latin typeface="微软雅黑" pitchFamily="34" charset="-122"/>
                <a:ea typeface="微软雅黑" pitchFamily="34" charset="-122"/>
              </a:rPr>
              <a:t>组态技术选型</a:t>
            </a:r>
          </a:p>
        </p:txBody>
      </p:sp>
    </p:spTree>
    <p:extLst>
      <p:ext uri="{BB962C8B-B14F-4D97-AF65-F5344CB8AC3E}">
        <p14:creationId xmlns:p14="http://schemas.microsoft.com/office/powerpoint/2010/main" val="5294417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83"/>
                                        </p:tgtEl>
                                        <p:attrNameLst>
                                          <p:attrName>style.visibility</p:attrName>
                                        </p:attrNameLst>
                                      </p:cBhvr>
                                      <p:to>
                                        <p:strVal val="visible"/>
                                      </p:to>
                                    </p:set>
                                    <p:anim calcmode="lin" valueType="num">
                                      <p:cBhvr additive="base">
                                        <p:cTn id="12" dur="500" fill="hold"/>
                                        <p:tgtEl>
                                          <p:spTgt spid="83"/>
                                        </p:tgtEl>
                                        <p:attrNameLst>
                                          <p:attrName>ppt_x</p:attrName>
                                        </p:attrNameLst>
                                      </p:cBhvr>
                                      <p:tavLst>
                                        <p:tav tm="0">
                                          <p:val>
                                            <p:strVal val="0-#ppt_w/2"/>
                                          </p:val>
                                        </p:tav>
                                        <p:tav tm="100000">
                                          <p:val>
                                            <p:strVal val="#ppt_x"/>
                                          </p:val>
                                        </p:tav>
                                      </p:tavLst>
                                    </p:anim>
                                    <p:anim calcmode="lin" valueType="num">
                                      <p:cBhvr additive="base">
                                        <p:cTn id="13" dur="500" fill="hold"/>
                                        <p:tgtEl>
                                          <p:spTgt spid="83"/>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91"/>
                                        </p:tgtEl>
                                        <p:attrNameLst>
                                          <p:attrName>style.visibility</p:attrName>
                                        </p:attrNameLst>
                                      </p:cBhvr>
                                      <p:to>
                                        <p:strVal val="visible"/>
                                      </p:to>
                                    </p:set>
                                    <p:anim calcmode="lin" valueType="num">
                                      <p:cBhvr additive="base">
                                        <p:cTn id="16" dur="500" fill="hold"/>
                                        <p:tgtEl>
                                          <p:spTgt spid="91"/>
                                        </p:tgtEl>
                                        <p:attrNameLst>
                                          <p:attrName>ppt_x</p:attrName>
                                        </p:attrNameLst>
                                      </p:cBhvr>
                                      <p:tavLst>
                                        <p:tav tm="0">
                                          <p:val>
                                            <p:strVal val="0-#ppt_w/2"/>
                                          </p:val>
                                        </p:tav>
                                        <p:tav tm="100000">
                                          <p:val>
                                            <p:strVal val="#ppt_x"/>
                                          </p:val>
                                        </p:tav>
                                      </p:tavLst>
                                    </p:anim>
                                    <p:anim calcmode="lin" valueType="num">
                                      <p:cBhvr additive="base">
                                        <p:cTn id="17" dur="500" fill="hold"/>
                                        <p:tgtEl>
                                          <p:spTgt spid="91"/>
                                        </p:tgtEl>
                                        <p:attrNameLst>
                                          <p:attrName>ppt_y</p:attrName>
                                        </p:attrNameLst>
                                      </p:cBhvr>
                                      <p:tavLst>
                                        <p:tav tm="0">
                                          <p:val>
                                            <p:strVal val="#ppt_y"/>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88"/>
                                        </p:tgtEl>
                                        <p:attrNameLst>
                                          <p:attrName>style.visibility</p:attrName>
                                        </p:attrNameLst>
                                      </p:cBhvr>
                                      <p:to>
                                        <p:strVal val="visible"/>
                                      </p:to>
                                    </p:set>
                                    <p:animEffect transition="in" filter="fade">
                                      <p:cBhvr>
                                        <p:cTn id="20" dur="1000"/>
                                        <p:tgtEl>
                                          <p:spTgt spid="88"/>
                                        </p:tgtEl>
                                      </p:cBhvr>
                                    </p:animEffect>
                                    <p:anim calcmode="lin" valueType="num">
                                      <p:cBhvr>
                                        <p:cTn id="21" dur="1000" fill="hold"/>
                                        <p:tgtEl>
                                          <p:spTgt spid="88"/>
                                        </p:tgtEl>
                                        <p:attrNameLst>
                                          <p:attrName>ppt_x</p:attrName>
                                        </p:attrNameLst>
                                      </p:cBhvr>
                                      <p:tavLst>
                                        <p:tav tm="0">
                                          <p:val>
                                            <p:strVal val="#ppt_x"/>
                                          </p:val>
                                        </p:tav>
                                        <p:tav tm="100000">
                                          <p:val>
                                            <p:strVal val="#ppt_x"/>
                                          </p:val>
                                        </p:tav>
                                      </p:tavLst>
                                    </p:anim>
                                    <p:anim calcmode="lin" valueType="num">
                                      <p:cBhvr>
                                        <p:cTn id="22" dur="1000" fill="hold"/>
                                        <p:tgtEl>
                                          <p:spTgt spid="88"/>
                                        </p:tgtEl>
                                        <p:attrNameLst>
                                          <p:attrName>ppt_y</p:attrName>
                                        </p:attrNameLst>
                                      </p:cBhvr>
                                      <p:tavLst>
                                        <p:tav tm="0">
                                          <p:val>
                                            <p:strVal val="#ppt_y+.1"/>
                                          </p:val>
                                        </p:tav>
                                        <p:tav tm="100000">
                                          <p:val>
                                            <p:strVal val="#ppt_y"/>
                                          </p:val>
                                        </p:tav>
                                      </p:tavLst>
                                    </p:anim>
                                  </p:childTnLst>
                                </p:cTn>
                              </p:par>
                              <p:par>
                                <p:cTn id="23" presetID="53" presetClass="entr" presetSubtype="16"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86"/>
                                        </p:tgtEl>
                                        <p:attrNameLst>
                                          <p:attrName>style.visibility</p:attrName>
                                        </p:attrNameLst>
                                      </p:cBhvr>
                                      <p:to>
                                        <p:strVal val="visible"/>
                                      </p:to>
                                    </p:set>
                                    <p:anim calcmode="lin" valueType="num">
                                      <p:cBhvr>
                                        <p:cTn id="30" dur="500" fill="hold"/>
                                        <p:tgtEl>
                                          <p:spTgt spid="86"/>
                                        </p:tgtEl>
                                        <p:attrNameLst>
                                          <p:attrName>ppt_w</p:attrName>
                                        </p:attrNameLst>
                                      </p:cBhvr>
                                      <p:tavLst>
                                        <p:tav tm="0">
                                          <p:val>
                                            <p:fltVal val="0"/>
                                          </p:val>
                                        </p:tav>
                                        <p:tav tm="100000">
                                          <p:val>
                                            <p:strVal val="#ppt_w"/>
                                          </p:val>
                                        </p:tav>
                                      </p:tavLst>
                                    </p:anim>
                                    <p:anim calcmode="lin" valueType="num">
                                      <p:cBhvr>
                                        <p:cTn id="31" dur="500" fill="hold"/>
                                        <p:tgtEl>
                                          <p:spTgt spid="86"/>
                                        </p:tgtEl>
                                        <p:attrNameLst>
                                          <p:attrName>ppt_h</p:attrName>
                                        </p:attrNameLst>
                                      </p:cBhvr>
                                      <p:tavLst>
                                        <p:tav tm="0">
                                          <p:val>
                                            <p:fltVal val="0"/>
                                          </p:val>
                                        </p:tav>
                                        <p:tav tm="100000">
                                          <p:val>
                                            <p:strVal val="#ppt_h"/>
                                          </p:val>
                                        </p:tav>
                                      </p:tavLst>
                                    </p:anim>
                                    <p:animEffect transition="in" filter="fade">
                                      <p:cBhvr>
                                        <p:cTn id="32" dur="500"/>
                                        <p:tgtEl>
                                          <p:spTgt spid="86"/>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89"/>
                                        </p:tgtEl>
                                        <p:attrNameLst>
                                          <p:attrName>style.visibility</p:attrName>
                                        </p:attrNameLst>
                                      </p:cBhvr>
                                      <p:to>
                                        <p:strVal val="visible"/>
                                      </p:to>
                                    </p:set>
                                    <p:anim calcmode="lin" valueType="num">
                                      <p:cBhvr>
                                        <p:cTn id="35" dur="500" fill="hold"/>
                                        <p:tgtEl>
                                          <p:spTgt spid="89"/>
                                        </p:tgtEl>
                                        <p:attrNameLst>
                                          <p:attrName>ppt_w</p:attrName>
                                        </p:attrNameLst>
                                      </p:cBhvr>
                                      <p:tavLst>
                                        <p:tav tm="0">
                                          <p:val>
                                            <p:fltVal val="0"/>
                                          </p:val>
                                        </p:tav>
                                        <p:tav tm="100000">
                                          <p:val>
                                            <p:strVal val="#ppt_w"/>
                                          </p:val>
                                        </p:tav>
                                      </p:tavLst>
                                    </p:anim>
                                    <p:anim calcmode="lin" valueType="num">
                                      <p:cBhvr>
                                        <p:cTn id="36" dur="500" fill="hold"/>
                                        <p:tgtEl>
                                          <p:spTgt spid="89"/>
                                        </p:tgtEl>
                                        <p:attrNameLst>
                                          <p:attrName>ppt_h</p:attrName>
                                        </p:attrNameLst>
                                      </p:cBhvr>
                                      <p:tavLst>
                                        <p:tav tm="0">
                                          <p:val>
                                            <p:fltVal val="0"/>
                                          </p:val>
                                        </p:tav>
                                        <p:tav tm="100000">
                                          <p:val>
                                            <p:strVal val="#ppt_h"/>
                                          </p:val>
                                        </p:tav>
                                      </p:tavLst>
                                    </p:anim>
                                    <p:animEffect transition="in" filter="fade">
                                      <p:cBhvr>
                                        <p:cTn id="37" dur="500"/>
                                        <p:tgtEl>
                                          <p:spTgt spid="89"/>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90"/>
                                        </p:tgtEl>
                                        <p:attrNameLst>
                                          <p:attrName>style.visibility</p:attrName>
                                        </p:attrNameLst>
                                      </p:cBhvr>
                                      <p:to>
                                        <p:strVal val="visible"/>
                                      </p:to>
                                    </p:set>
                                    <p:anim calcmode="lin" valueType="num">
                                      <p:cBhvr>
                                        <p:cTn id="40" dur="500" fill="hold"/>
                                        <p:tgtEl>
                                          <p:spTgt spid="90"/>
                                        </p:tgtEl>
                                        <p:attrNameLst>
                                          <p:attrName>ppt_w</p:attrName>
                                        </p:attrNameLst>
                                      </p:cBhvr>
                                      <p:tavLst>
                                        <p:tav tm="0">
                                          <p:val>
                                            <p:fltVal val="0"/>
                                          </p:val>
                                        </p:tav>
                                        <p:tav tm="100000">
                                          <p:val>
                                            <p:strVal val="#ppt_w"/>
                                          </p:val>
                                        </p:tav>
                                      </p:tavLst>
                                    </p:anim>
                                    <p:anim calcmode="lin" valueType="num">
                                      <p:cBhvr>
                                        <p:cTn id="41" dur="500" fill="hold"/>
                                        <p:tgtEl>
                                          <p:spTgt spid="90"/>
                                        </p:tgtEl>
                                        <p:attrNameLst>
                                          <p:attrName>ppt_h</p:attrName>
                                        </p:attrNameLst>
                                      </p:cBhvr>
                                      <p:tavLst>
                                        <p:tav tm="0">
                                          <p:val>
                                            <p:fltVal val="0"/>
                                          </p:val>
                                        </p:tav>
                                        <p:tav tm="100000">
                                          <p:val>
                                            <p:strVal val="#ppt_h"/>
                                          </p:val>
                                        </p:tav>
                                      </p:tavLst>
                                    </p:anim>
                                    <p:animEffect transition="in" filter="fade">
                                      <p:cBhvr>
                                        <p:cTn id="42"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83" grpId="0" animBg="1"/>
      <p:bldP spid="86" grpId="0"/>
      <p:bldP spid="88" grpId="0" animBg="1"/>
      <p:bldP spid="89" grpId="0" animBg="1"/>
      <p:bldP spid="90" grpId="0"/>
      <p:bldP spid="9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26"/>
</p:tagLst>
</file>

<file path=ppt/tags/tag2.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Lst>
</file>

<file path=ppt/theme/theme1.xml><?xml version="1.0" encoding="utf-8"?>
<a:theme xmlns:a="http://schemas.openxmlformats.org/drawingml/2006/main" name="第一PPT，www.1ppt.com">
  <a:themeElements>
    <a:clrScheme name="自定义 1234">
      <a:dk1>
        <a:sysClr val="windowText" lastClr="000000"/>
      </a:dk1>
      <a:lt1>
        <a:sysClr val="window" lastClr="FFFFFF"/>
      </a:lt1>
      <a:dk2>
        <a:srgbClr val="44546A"/>
      </a:dk2>
      <a:lt2>
        <a:srgbClr val="E7E6E6"/>
      </a:lt2>
      <a:accent1>
        <a:srgbClr val="468A92"/>
      </a:accent1>
      <a:accent2>
        <a:srgbClr val="BFBFBF"/>
      </a:accent2>
      <a:accent3>
        <a:srgbClr val="468A92"/>
      </a:accent3>
      <a:accent4>
        <a:srgbClr val="BFBFBF"/>
      </a:accent4>
      <a:accent5>
        <a:srgbClr val="468A92"/>
      </a:accent5>
      <a:accent6>
        <a:srgbClr val="BFBFBF"/>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531</TotalTime>
  <Words>589</Words>
  <Application>Microsoft Office PowerPoint</Application>
  <PresentationFormat>自定义</PresentationFormat>
  <Paragraphs>131</Paragraphs>
  <Slides>21</Slides>
  <Notes>21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微软雅黑</vt:lpstr>
      <vt:lpstr>Arial</vt:lpstr>
      <vt:lpstr>Calibri</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蓝色简洁述职报告</dc:title>
  <dc:creator>第一PPT</dc:creator>
  <cp:keywords>www.1ppt.com</cp:keywords>
  <dc:description>www.1ppt.com</dc:description>
  <cp:lastModifiedBy>wzp</cp:lastModifiedBy>
  <cp:revision>16</cp:revision>
  <dcterms:created xsi:type="dcterms:W3CDTF">2017-06-16T01:06:50Z</dcterms:created>
  <dcterms:modified xsi:type="dcterms:W3CDTF">2020-08-03T15:16:06Z</dcterms:modified>
</cp:coreProperties>
</file>

<file path=docProps/thumbnail.jpeg>
</file>